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79" r:id="rId4"/>
    <p:sldId id="278" r:id="rId5"/>
    <p:sldId id="273" r:id="rId6"/>
    <p:sldId id="277" r:id="rId7"/>
    <p:sldId id="281" r:id="rId8"/>
    <p:sldId id="260" r:id="rId9"/>
    <p:sldId id="261" r:id="rId10"/>
    <p:sldId id="262" r:id="rId11"/>
    <p:sldId id="263" r:id="rId12"/>
    <p:sldId id="267" r:id="rId13"/>
    <p:sldId id="268" r:id="rId14"/>
    <p:sldId id="269" r:id="rId15"/>
    <p:sldId id="287" r:id="rId16"/>
    <p:sldId id="280" r:id="rId17"/>
    <p:sldId id="258" r:id="rId18"/>
    <p:sldId id="259" r:id="rId19"/>
    <p:sldId id="283" r:id="rId20"/>
    <p:sldId id="285" r:id="rId21"/>
    <p:sldId id="28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C5C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31" autoAdjust="0"/>
    <p:restoredTop sz="94660"/>
  </p:normalViewPr>
  <p:slideViewPr>
    <p:cSldViewPr snapToGrid="0">
      <p:cViewPr varScale="1">
        <p:scale>
          <a:sx n="85" d="100"/>
          <a:sy n="85" d="100"/>
        </p:scale>
        <p:origin x="58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국내 콘솔게임 시장 규모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dLbl>
              <c:idx val="0"/>
              <c:layout>
                <c:manualLayout>
                  <c:x val="3.5801059993273254E-3"/>
                  <c:y val="0.15917599199116877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B8-4162-B933-9FF5F6A2787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ea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2017</c:v>
                </c:pt>
                <c:pt idx="1">
                  <c:v>2021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0.37</c:v>
                </c:pt>
                <c:pt idx="1">
                  <c:v>1.52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B8-4162-B933-9FF5F6A27876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590287936"/>
        <c:axId val="1819299600"/>
      </c:barChart>
      <c:catAx>
        <c:axId val="590287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ea"/>
                <a:ea typeface="+mn-ea"/>
                <a:cs typeface="+mn-cs"/>
              </a:defRPr>
            </a:pPr>
            <a:endParaRPr lang="ko-KR"/>
          </a:p>
        </c:txPr>
        <c:crossAx val="1819299600"/>
        <c:crosses val="autoZero"/>
        <c:auto val="1"/>
        <c:lblAlgn val="ctr"/>
        <c:lblOffset val="100"/>
        <c:noMultiLvlLbl val="0"/>
      </c:catAx>
      <c:valAx>
        <c:axId val="1819299600"/>
        <c:scaling>
          <c:orientation val="minMax"/>
        </c:scaling>
        <c:delete val="1"/>
        <c:axPos val="l"/>
        <c:title>
          <c:tx>
            <c:rich>
              <a:bodyPr rot="0" spcFirstLastPara="1" vertOverflow="ellipsis" vert="eaVert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dirty="0"/>
                  <a:t>단위 </a:t>
                </a:r>
                <a:r>
                  <a:rPr lang="en-US" altLang="ko-KR" dirty="0"/>
                  <a:t>(</a:t>
                </a:r>
                <a:r>
                  <a:rPr lang="ko-KR" altLang="en-US" dirty="0"/>
                  <a:t>조</a:t>
                </a:r>
                <a:r>
                  <a:rPr lang="en-US" altLang="ko-KR" dirty="0"/>
                  <a:t>)</a:t>
                </a:r>
                <a:endParaRPr lang="ko-KR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eaVert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crossAx val="590287936"/>
        <c:crosses val="autoZero"/>
        <c:crossBetween val="between"/>
        <c:majorUnit val="0.4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522F63-7E35-4928-938A-B45C4B99152E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B79946F0-2829-49AB-8B9F-8ACDF8C4C7A8}">
      <dgm:prSet phldrT="[텍스트]"/>
      <dgm:spPr/>
      <dgm:t>
        <a:bodyPr/>
        <a:lstStyle/>
        <a:p>
          <a:pPr latinLnBrk="1"/>
          <a:r>
            <a:rPr lang="en-US" altLang="ko-KR" dirty="0">
              <a:noFill/>
            </a:rPr>
            <a:t>81%</a:t>
          </a:r>
          <a:endParaRPr lang="ko-KR" altLang="en-US" dirty="0">
            <a:noFill/>
          </a:endParaRPr>
        </a:p>
      </dgm:t>
    </dgm:pt>
    <dgm:pt modelId="{5A7DA807-617C-462E-99F8-D96AF5B91ADD}" type="sibTrans" cxnId="{A7FB8F73-CDAC-4D86-A340-CDA445A44268}">
      <dgm:prSet/>
      <dgm:spPr/>
      <dgm:t>
        <a:bodyPr/>
        <a:lstStyle/>
        <a:p>
          <a:pPr latinLnBrk="1"/>
          <a:endParaRPr lang="ko-KR" altLang="en-US"/>
        </a:p>
      </dgm:t>
    </dgm:pt>
    <dgm:pt modelId="{5533CB1C-63F5-496C-8AC5-91BC2A75E57C}" type="parTrans" cxnId="{A7FB8F73-CDAC-4D86-A340-CDA445A44268}">
      <dgm:prSet/>
      <dgm:spPr/>
      <dgm:t>
        <a:bodyPr/>
        <a:lstStyle/>
        <a:p>
          <a:pPr latinLnBrk="1"/>
          <a:endParaRPr lang="ko-KR" altLang="en-US"/>
        </a:p>
      </dgm:t>
    </dgm:pt>
    <dgm:pt modelId="{435BA09F-A083-43F3-A405-897E7069BB6B}" type="pres">
      <dgm:prSet presAssocID="{F5522F63-7E35-4928-938A-B45C4B99152E}" presName="arrowDiagram" presStyleCnt="0">
        <dgm:presLayoutVars>
          <dgm:chMax val="5"/>
          <dgm:dir/>
          <dgm:resizeHandles val="exact"/>
        </dgm:presLayoutVars>
      </dgm:prSet>
      <dgm:spPr/>
    </dgm:pt>
    <dgm:pt modelId="{4CB26054-6826-476B-A7A5-351508540A8E}" type="pres">
      <dgm:prSet presAssocID="{F5522F63-7E35-4928-938A-B45C4B99152E}" presName="arrow" presStyleLbl="bgShp" presStyleIdx="0" presStyleCnt="1" custScaleY="138930" custLinFactNeighborX="-1272" custLinFactNeighborY="30861"/>
      <dgm:spPr>
        <a:solidFill>
          <a:srgbClr val="002060"/>
        </a:solidFill>
      </dgm:spPr>
    </dgm:pt>
    <dgm:pt modelId="{E3F72696-F1F3-4D4D-AEDF-2DD20073C483}" type="pres">
      <dgm:prSet presAssocID="{F5522F63-7E35-4928-938A-B45C4B99152E}" presName="arrowDiagram1" presStyleCnt="0">
        <dgm:presLayoutVars>
          <dgm:bulletEnabled val="1"/>
        </dgm:presLayoutVars>
      </dgm:prSet>
      <dgm:spPr/>
    </dgm:pt>
    <dgm:pt modelId="{0B149C77-F260-417A-9CFC-67BFFC6F2E5D}" type="pres">
      <dgm:prSet presAssocID="{B79946F0-2829-49AB-8B9F-8ACDF8C4C7A8}" presName="bullet1" presStyleLbl="node1" presStyleIdx="0" presStyleCnt="1"/>
      <dgm:spPr>
        <a:noFill/>
        <a:ln>
          <a:noFill/>
        </a:ln>
      </dgm:spPr>
    </dgm:pt>
    <dgm:pt modelId="{9F09884D-A175-439F-BA93-5DF901498A88}" type="pres">
      <dgm:prSet presAssocID="{B79946F0-2829-49AB-8B9F-8ACDF8C4C7A8}" presName="textBox1" presStyleLbl="revTx" presStyleIdx="0" presStyleCnt="1" custLinFactNeighborX="-25000" custLinFactNeighborY="48347">
        <dgm:presLayoutVars>
          <dgm:bulletEnabled val="1"/>
        </dgm:presLayoutVars>
      </dgm:prSet>
      <dgm:spPr/>
    </dgm:pt>
  </dgm:ptLst>
  <dgm:cxnLst>
    <dgm:cxn modelId="{EC679B21-45A1-4A7C-A562-B4FC51548DF1}" type="presOf" srcId="{B79946F0-2829-49AB-8B9F-8ACDF8C4C7A8}" destId="{9F09884D-A175-439F-BA93-5DF901498A88}" srcOrd="0" destOrd="0" presId="urn:microsoft.com/office/officeart/2005/8/layout/arrow2"/>
    <dgm:cxn modelId="{A7FB8F73-CDAC-4D86-A340-CDA445A44268}" srcId="{F5522F63-7E35-4928-938A-B45C4B99152E}" destId="{B79946F0-2829-49AB-8B9F-8ACDF8C4C7A8}" srcOrd="0" destOrd="0" parTransId="{5533CB1C-63F5-496C-8AC5-91BC2A75E57C}" sibTransId="{5A7DA807-617C-462E-99F8-D96AF5B91ADD}"/>
    <dgm:cxn modelId="{F5ECFECB-2CB3-4748-ACC1-211BD3374EEA}" type="presOf" srcId="{F5522F63-7E35-4928-938A-B45C4B99152E}" destId="{435BA09F-A083-43F3-A405-897E7069BB6B}" srcOrd="0" destOrd="0" presId="urn:microsoft.com/office/officeart/2005/8/layout/arrow2"/>
    <dgm:cxn modelId="{E45D5735-0417-4433-85F8-F07E04D539E1}" type="presParOf" srcId="{435BA09F-A083-43F3-A405-897E7069BB6B}" destId="{4CB26054-6826-476B-A7A5-351508540A8E}" srcOrd="0" destOrd="0" presId="urn:microsoft.com/office/officeart/2005/8/layout/arrow2"/>
    <dgm:cxn modelId="{8649F9FF-ADE3-4516-9B48-CEEEF07D0970}" type="presParOf" srcId="{435BA09F-A083-43F3-A405-897E7069BB6B}" destId="{E3F72696-F1F3-4D4D-AEDF-2DD20073C483}" srcOrd="1" destOrd="0" presId="urn:microsoft.com/office/officeart/2005/8/layout/arrow2"/>
    <dgm:cxn modelId="{E4128906-93BC-4D62-9A2B-9B8BD66EEACB}" type="presParOf" srcId="{E3F72696-F1F3-4D4D-AEDF-2DD20073C483}" destId="{0B149C77-F260-417A-9CFC-67BFFC6F2E5D}" srcOrd="0" destOrd="0" presId="urn:microsoft.com/office/officeart/2005/8/layout/arrow2"/>
    <dgm:cxn modelId="{3EB6E1DE-5682-4736-9750-CBA7D9CFD940}" type="presParOf" srcId="{E3F72696-F1F3-4D4D-AEDF-2DD20073C483}" destId="{9F09884D-A175-439F-BA93-5DF901498A88}" srcOrd="1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B26054-6826-476B-A7A5-351508540A8E}">
      <dsp:nvSpPr>
        <dsp:cNvPr id="0" name=""/>
        <dsp:cNvSpPr/>
      </dsp:nvSpPr>
      <dsp:spPr>
        <a:xfrm>
          <a:off x="0" y="468580"/>
          <a:ext cx="1345197" cy="1168051"/>
        </a:xfrm>
        <a:prstGeom prst="swooshArrow">
          <a:avLst>
            <a:gd name="adj1" fmla="val 25000"/>
            <a:gd name="adj2" fmla="val 25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149C77-F260-417A-9CFC-67BFFC6F2E5D}">
      <dsp:nvSpPr>
        <dsp:cNvPr id="0" name=""/>
        <dsp:cNvSpPr/>
      </dsp:nvSpPr>
      <dsp:spPr>
        <a:xfrm>
          <a:off x="1026385" y="568445"/>
          <a:ext cx="99544" cy="99544"/>
        </a:xfrm>
        <a:prstGeom prst="ellipse">
          <a:avLst/>
        </a:prstGeom>
        <a:noFill/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09884D-A175-439F-BA93-5DF901498A88}">
      <dsp:nvSpPr>
        <dsp:cNvPr id="0" name=""/>
        <dsp:cNvSpPr/>
      </dsp:nvSpPr>
      <dsp:spPr>
        <a:xfrm>
          <a:off x="403559" y="918197"/>
          <a:ext cx="538078" cy="620472"/>
        </a:xfrm>
        <a:prstGeom prst="round2Diag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52747" bIns="0" numCol="1" spcCol="1270" anchor="t" anchorCtr="0">
          <a:noAutofit/>
        </a:bodyPr>
        <a:lstStyle/>
        <a:p>
          <a:pPr marL="0" lvl="0" indent="0" algn="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kern="1200" dirty="0">
              <a:noFill/>
            </a:rPr>
            <a:t>81%</a:t>
          </a:r>
          <a:endParaRPr lang="ko-KR" altLang="en-US" sz="1600" kern="1200" dirty="0">
            <a:noFill/>
          </a:endParaRPr>
        </a:p>
      </dsp:txBody>
      <dsp:txXfrm>
        <a:off x="429826" y="944464"/>
        <a:ext cx="485544" cy="5679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2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22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81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0460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3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4376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99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2674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60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21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2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16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1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841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11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8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25F29-0605-4C99-80F5-40F64CE85440}" type="datetimeFigureOut">
              <a:rPr lang="ko-KR" altLang="en-US" smtClean="0"/>
              <a:t>2023-11-13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5A9C4-204B-47DA-9DD5-EE28D82335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315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13" Type="http://schemas.openxmlformats.org/officeDocument/2006/relationships/image" Target="../media/image9.png"/><Relationship Id="rId3" Type="http://schemas.openxmlformats.org/officeDocument/2006/relationships/image" Target="../media/image5.jpeg"/><Relationship Id="rId7" Type="http://schemas.openxmlformats.org/officeDocument/2006/relationships/diagramData" Target="../diagrams/data1.xml"/><Relationship Id="rId12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11" Type="http://schemas.microsoft.com/office/2007/relationships/diagramDrawing" Target="../diagrams/drawing1.xml"/><Relationship Id="rId5" Type="http://schemas.openxmlformats.org/officeDocument/2006/relationships/image" Target="../media/image7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6.png"/><Relationship Id="rId9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2D1EBC-17DA-987E-3778-5131849CBFDC}"/>
              </a:ext>
            </a:extLst>
          </p:cNvPr>
          <p:cNvSpPr/>
          <p:nvPr/>
        </p:nvSpPr>
        <p:spPr>
          <a:xfrm rot="5400000">
            <a:off x="5687631" y="713800"/>
            <a:ext cx="854884" cy="9889319"/>
          </a:xfrm>
          <a:prstGeom prst="rect">
            <a:avLst/>
          </a:prstGeom>
          <a:solidFill>
            <a:schemeClr val="tx1">
              <a:lumMod val="50000"/>
              <a:alpha val="3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06C866-2584-38F0-AE40-DE03CAA40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5882" y="5373010"/>
            <a:ext cx="9720236" cy="599192"/>
          </a:xfrm>
        </p:spPr>
        <p:txBody>
          <a:bodyPr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r>
              <a:rPr lang="en-US" altLang="ko-KR" b="1" dirty="0">
                <a:effectLst/>
                <a:latin typeface="+mj-ea"/>
                <a:ea typeface="+mj-ea"/>
              </a:rPr>
              <a:t>&lt;2017114025 </a:t>
            </a:r>
            <a:r>
              <a:rPr lang="ko-KR" altLang="en-US" b="1" dirty="0" err="1">
                <a:effectLst/>
                <a:latin typeface="+mj-ea"/>
                <a:ea typeface="+mj-ea"/>
              </a:rPr>
              <a:t>성현석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2018182017 </a:t>
            </a:r>
            <a:r>
              <a:rPr lang="ko-KR" altLang="en-US" b="1" dirty="0">
                <a:effectLst/>
                <a:latin typeface="+mj-ea"/>
                <a:ea typeface="+mj-ea"/>
              </a:rPr>
              <a:t>송주석</a:t>
            </a:r>
            <a:r>
              <a:rPr lang="en-US" altLang="ko-KR" b="1" dirty="0">
                <a:effectLst/>
                <a:latin typeface="+mj-ea"/>
                <a:ea typeface="+mj-ea"/>
              </a:rPr>
              <a:t> / 2018180040 </a:t>
            </a:r>
            <a:r>
              <a:rPr lang="ko-KR" altLang="en-US" b="1" dirty="0">
                <a:effectLst/>
                <a:latin typeface="+mj-ea"/>
                <a:ea typeface="+mj-ea"/>
              </a:rPr>
              <a:t>조승완</a:t>
            </a:r>
            <a:r>
              <a:rPr lang="en-US" altLang="ko-KR" b="1" dirty="0">
                <a:effectLst/>
                <a:latin typeface="+mj-ea"/>
                <a:ea typeface="+mj-ea"/>
              </a:rPr>
              <a:t>&gt;</a:t>
            </a:r>
            <a:endParaRPr lang="ko-KR" altLang="en-US" b="1" dirty="0">
              <a:effectLst/>
              <a:latin typeface="+mj-ea"/>
              <a:ea typeface="+mj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8A43F16-BD0C-63C5-F930-D5A840E2ECCB}"/>
              </a:ext>
            </a:extLst>
          </p:cNvPr>
          <p:cNvGrpSpPr/>
          <p:nvPr/>
        </p:nvGrpSpPr>
        <p:grpSpPr>
          <a:xfrm>
            <a:off x="1329883" y="572273"/>
            <a:ext cx="3455415" cy="1614800"/>
            <a:chOff x="1322247" y="1232201"/>
            <a:chExt cx="3455415" cy="1614800"/>
          </a:xfrm>
        </p:grpSpPr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8BD89BBA-5DD3-10A1-26C4-96E8A13AE53D}"/>
                </a:ext>
              </a:extLst>
            </p:cNvPr>
            <p:cNvSpPr txBox="1">
              <a:spLocks/>
            </p:cNvSpPr>
            <p:nvPr/>
          </p:nvSpPr>
          <p:spPr>
            <a:xfrm>
              <a:off x="1322247" y="1232201"/>
              <a:ext cx="3455415" cy="109708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 err="1">
                  <a:effectLst/>
                </a:rPr>
                <a:t>소울라이크</a:t>
              </a:r>
              <a:endParaRPr lang="ko-KR" altLang="en-US" dirty="0">
                <a:effectLst/>
              </a:endParaRP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3A74DB0-2A75-D249-B470-D8527A090CD3}"/>
                </a:ext>
              </a:extLst>
            </p:cNvPr>
            <p:cNvSpPr txBox="1">
              <a:spLocks/>
            </p:cNvSpPr>
            <p:nvPr/>
          </p:nvSpPr>
          <p:spPr>
            <a:xfrm>
              <a:off x="1322248" y="2245057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63500" h="635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Souls-Like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D3CE718-E168-1519-6F04-292D35CEF760}"/>
              </a:ext>
            </a:extLst>
          </p:cNvPr>
          <p:cNvGrpSpPr/>
          <p:nvPr/>
        </p:nvGrpSpPr>
        <p:grpSpPr>
          <a:xfrm>
            <a:off x="7651234" y="3361713"/>
            <a:ext cx="3329184" cy="1388933"/>
            <a:chOff x="6877412" y="2703956"/>
            <a:chExt cx="3329184" cy="1388933"/>
          </a:xfrm>
        </p:grpSpPr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C8C4515F-1194-E486-C59B-0B715BF2981F}"/>
                </a:ext>
              </a:extLst>
            </p:cNvPr>
            <p:cNvSpPr txBox="1">
              <a:spLocks/>
            </p:cNvSpPr>
            <p:nvPr/>
          </p:nvSpPr>
          <p:spPr>
            <a:xfrm>
              <a:off x="6877412" y="3155752"/>
              <a:ext cx="3329184" cy="93713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/>
                <a:t>시뮬레이터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0224FE74-BAB1-C746-7B89-B4A47BDA09BA}"/>
                </a:ext>
              </a:extLst>
            </p:cNvPr>
            <p:cNvSpPr txBox="1">
              <a:spLocks/>
            </p:cNvSpPr>
            <p:nvPr/>
          </p:nvSpPr>
          <p:spPr>
            <a:xfrm>
              <a:off x="7189508" y="2703956"/>
              <a:ext cx="3017088" cy="60194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>
                <a:bevelT w="38100" h="38100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3200" dirty="0">
                  <a:effectLst/>
                </a:rPr>
                <a:t>simulator</a:t>
              </a:r>
              <a:endParaRPr lang="ko-KR" altLang="en-US" sz="3200" dirty="0">
                <a:effectLst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82529C-E77C-2A95-9489-2FD349317509}"/>
              </a:ext>
            </a:extLst>
          </p:cNvPr>
          <p:cNvGrpSpPr/>
          <p:nvPr/>
        </p:nvGrpSpPr>
        <p:grpSpPr>
          <a:xfrm>
            <a:off x="6145371" y="904257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8B0DFAA0-B32A-D154-50B2-D6986050241C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912E43D-655B-7C34-B9D4-4E0864A6FBF7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사다리꼴 10">
              <a:extLst>
                <a:ext uri="{FF2B5EF4-FFF2-40B4-BE49-F238E27FC236}">
                  <a16:creationId xmlns:a16="http://schemas.microsoft.com/office/drawing/2014/main" id="{79F90C6B-696C-39F4-1F4E-3D1E7E76997F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다리꼴 11">
              <a:extLst>
                <a:ext uri="{FF2B5EF4-FFF2-40B4-BE49-F238E27FC236}">
                  <a16:creationId xmlns:a16="http://schemas.microsoft.com/office/drawing/2014/main" id="{A58307DF-0796-19E6-BFB1-E42F56FACA39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33EE6AA-E2AF-7173-7514-B81E4531F010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AE457D-B6C6-7610-E7BB-AD63090C487D}"/>
              </a:ext>
            </a:extLst>
          </p:cNvPr>
          <p:cNvGrpSpPr/>
          <p:nvPr/>
        </p:nvGrpSpPr>
        <p:grpSpPr>
          <a:xfrm rot="10800000">
            <a:off x="4714300" y="939700"/>
            <a:ext cx="1370474" cy="3746396"/>
            <a:chOff x="2743200" y="1422854"/>
            <a:chExt cx="1231392" cy="2212118"/>
          </a:xfrm>
          <a:solidFill>
            <a:schemeClr val="accent1"/>
          </a:solidFill>
          <a:effectLst>
            <a:outerShdw blurRad="38100" dist="127000" dir="5400000" algn="ctr" rotWithShape="0">
              <a:schemeClr val="bg1">
                <a:lumMod val="95000"/>
                <a:lumOff val="5000"/>
              </a:schemeClr>
            </a:outerShdw>
          </a:effectLst>
        </p:grpSpPr>
        <p:sp>
          <p:nvSpPr>
            <p:cNvPr id="60" name="사다리꼴 59">
              <a:extLst>
                <a:ext uri="{FF2B5EF4-FFF2-40B4-BE49-F238E27FC236}">
                  <a16:creationId xmlns:a16="http://schemas.microsoft.com/office/drawing/2014/main" id="{DCCA7733-4DC3-54C4-5F1C-6237E59DE74A}"/>
                </a:ext>
              </a:extLst>
            </p:cNvPr>
            <p:cNvSpPr/>
            <p:nvPr/>
          </p:nvSpPr>
          <p:spPr>
            <a:xfrm flipV="1">
              <a:off x="2743200" y="3071028"/>
              <a:ext cx="1231392" cy="149991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14A7B797-6FC2-2E2D-B151-AF71A5E3D6C8}"/>
                </a:ext>
              </a:extLst>
            </p:cNvPr>
            <p:cNvSpPr/>
            <p:nvPr/>
          </p:nvSpPr>
          <p:spPr>
            <a:xfrm>
              <a:off x="3221848" y="3221019"/>
              <a:ext cx="274096" cy="41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사다리꼴 61">
              <a:extLst>
                <a:ext uri="{FF2B5EF4-FFF2-40B4-BE49-F238E27FC236}">
                  <a16:creationId xmlns:a16="http://schemas.microsoft.com/office/drawing/2014/main" id="{CB90E841-EED0-763D-C041-0FD3D1CF58EB}"/>
                </a:ext>
              </a:extLst>
            </p:cNvPr>
            <p:cNvSpPr/>
            <p:nvPr/>
          </p:nvSpPr>
          <p:spPr>
            <a:xfrm>
              <a:off x="3060700" y="1648869"/>
              <a:ext cx="596900" cy="1311387"/>
            </a:xfrm>
            <a:prstGeom prst="trapezoid">
              <a:avLst>
                <a:gd name="adj" fmla="val 15710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사다리꼴 62">
              <a:extLst>
                <a:ext uri="{FF2B5EF4-FFF2-40B4-BE49-F238E27FC236}">
                  <a16:creationId xmlns:a16="http://schemas.microsoft.com/office/drawing/2014/main" id="{71D9A210-B881-AC45-39A6-B0FA1D84460E}"/>
                </a:ext>
              </a:extLst>
            </p:cNvPr>
            <p:cNvSpPr/>
            <p:nvPr/>
          </p:nvSpPr>
          <p:spPr>
            <a:xfrm>
              <a:off x="2743200" y="2940444"/>
              <a:ext cx="1231392" cy="130588"/>
            </a:xfrm>
            <a:prstGeom prst="trapezoid">
              <a:avLst>
                <a:gd name="adj" fmla="val 93852"/>
              </a:avLst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이등변 삼각형 63">
              <a:extLst>
                <a:ext uri="{FF2B5EF4-FFF2-40B4-BE49-F238E27FC236}">
                  <a16:creationId xmlns:a16="http://schemas.microsoft.com/office/drawing/2014/main" id="{E867D387-778C-C9D5-8C37-FBC1745C4AE3}"/>
                </a:ext>
              </a:extLst>
            </p:cNvPr>
            <p:cNvSpPr/>
            <p:nvPr/>
          </p:nvSpPr>
          <p:spPr>
            <a:xfrm>
              <a:off x="3155124" y="1422854"/>
              <a:ext cx="410613" cy="226469"/>
            </a:xfrm>
            <a:prstGeom prst="triangle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7CFF7E-083B-EBE3-8FF5-74B2467C56EC}"/>
              </a:ext>
            </a:extLst>
          </p:cNvPr>
          <p:cNvSpPr/>
          <p:nvPr/>
        </p:nvSpPr>
        <p:spPr>
          <a:xfrm>
            <a:off x="1474823" y="2329066"/>
            <a:ext cx="3106701" cy="11543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3407E7-2ACF-CDAB-7E47-CCEE5471176B}"/>
              </a:ext>
            </a:extLst>
          </p:cNvPr>
          <p:cNvSpPr/>
          <p:nvPr/>
        </p:nvSpPr>
        <p:spPr>
          <a:xfrm>
            <a:off x="7781546" y="3180229"/>
            <a:ext cx="3017088" cy="111921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864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36E751-E987-CF36-D5EE-054DC45CB67E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75D470A-70C7-AB19-D27A-E41794CE1EB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03BC9B-16AF-BCE2-F1DF-35DC61E4B528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1" name="사다리꼴 20">
                <a:extLst>
                  <a:ext uri="{FF2B5EF4-FFF2-40B4-BE49-F238E27FC236}">
                    <a16:creationId xmlns:a16="http://schemas.microsoft.com/office/drawing/2014/main" id="{C3A1526F-AD52-4F48-402C-BB7D37C00D2A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다리꼴 21">
                <a:extLst>
                  <a:ext uri="{FF2B5EF4-FFF2-40B4-BE49-F238E27FC236}">
                    <a16:creationId xmlns:a16="http://schemas.microsoft.com/office/drawing/2014/main" id="{4CB7357D-56DE-7879-13F1-111612C503F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69B43402-B76B-12B0-2E01-43157A8D2FD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B3EB802A-AE57-C3A8-053D-30C11F3ED09A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AC54D4B4-28E1-393C-07D5-CFDBDA825F22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5570C01-A526-53A0-42D9-2CCD767ACC14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EA1439-2178-6B73-1022-69589B752CBD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프리셋</a:t>
            </a:r>
            <a:r>
              <a:rPr lang="ko-KR" altLang="en-US" dirty="0"/>
              <a:t> 저장 및 불러오기</a:t>
            </a:r>
            <a:endParaRPr lang="en-US" altLang="ko-KR" dirty="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BC2CD428-BED7-A224-FB0D-25825FF46F91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A6EF5AC-5010-64B9-7100-6C4118F707DE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F46F36E-820D-254B-F03F-1D08B360B24D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323713-F173-B3C5-4FAA-466833C36029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적 </a:t>
            </a:r>
            <a:r>
              <a:rPr lang="ko-KR" altLang="en-US" dirty="0" err="1"/>
              <a:t>프리셋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113CDD-0DEA-DF56-AE07-6C402E383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3" y="2202931"/>
            <a:ext cx="5500294" cy="367131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3925D4-BC1F-3158-09A5-0D424E133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345" y="2202929"/>
            <a:ext cx="5583939" cy="36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2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7092FA-9ABE-26BD-B4ED-0DD65741F87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1A5F7-360C-14DF-4B3C-78A475270BE7}"/>
              </a:ext>
            </a:extLst>
          </p:cNvPr>
          <p:cNvSpPr txBox="1"/>
          <p:nvPr/>
        </p:nvSpPr>
        <p:spPr>
          <a:xfrm>
            <a:off x="838200" y="6031684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타이밍에 맞게 패링이나 회피를 하여 패턴을 간파해서 적을 무찌르자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90F457D-68DB-603D-F243-585480B5CA5F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414D305-1EE0-C816-8984-45E3203D371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32" name="사다리꼴 31">
                <a:extLst>
                  <a:ext uri="{FF2B5EF4-FFF2-40B4-BE49-F238E27FC236}">
                    <a16:creationId xmlns:a16="http://schemas.microsoft.com/office/drawing/2014/main" id="{D575FCCD-A93F-51EF-6908-BBC260111FA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사다리꼴 32">
                <a:extLst>
                  <a:ext uri="{FF2B5EF4-FFF2-40B4-BE49-F238E27FC236}">
                    <a16:creationId xmlns:a16="http://schemas.microsoft.com/office/drawing/2014/main" id="{0BB440FC-8739-961E-5B99-4D60356C90FE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06B9AB4A-0762-6748-5B32-BFBF94BEA651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사다리꼴 34">
                <a:extLst>
                  <a:ext uri="{FF2B5EF4-FFF2-40B4-BE49-F238E27FC236}">
                    <a16:creationId xmlns:a16="http://schemas.microsoft.com/office/drawing/2014/main" id="{A2423ED4-D86F-88BD-80EE-DED7926A8E63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이등변 삼각형 35">
                <a:extLst>
                  <a:ext uri="{FF2B5EF4-FFF2-40B4-BE49-F238E27FC236}">
                    <a16:creationId xmlns:a16="http://schemas.microsoft.com/office/drawing/2014/main" id="{88BB6152-CF13-0B4B-CB2C-4AD73D06A278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CBB68A75-A1D8-122B-8ED8-59EA446BB1B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B8B09176-6022-F63F-7E20-3CB90D28C390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pic>
        <p:nvPicPr>
          <p:cNvPr id="2" name="그림 1" descr="PC 게임, 스크린샷, 포유류, 액션 어드벤처 게임이(가) 표시된 사진&#10;&#10;자동 생성된 설명">
            <a:extLst>
              <a:ext uri="{FF2B5EF4-FFF2-40B4-BE49-F238E27FC236}">
                <a16:creationId xmlns:a16="http://schemas.microsoft.com/office/drawing/2014/main" id="{5808FC59-AB48-1438-D879-A2372F81D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79" y="2323532"/>
            <a:ext cx="5201997" cy="3472163"/>
          </a:xfrm>
          <a:prstGeom prst="rect">
            <a:avLst/>
          </a:prstGeom>
        </p:spPr>
      </p:pic>
      <p:pic>
        <p:nvPicPr>
          <p:cNvPr id="6" name="그림 5" descr="건물, 예술, 야외, 거리이(가) 표시된 사진&#10;&#10;자동 생성된 설명">
            <a:extLst>
              <a:ext uri="{FF2B5EF4-FFF2-40B4-BE49-F238E27FC236}">
                <a16:creationId xmlns:a16="http://schemas.microsoft.com/office/drawing/2014/main" id="{4C383C6E-085E-E83E-D1C1-DEA923E0A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081" y="2323532"/>
            <a:ext cx="5289010" cy="347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87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2F84D7-A6CB-A7BD-6CE5-0D69A86BAAD6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24D7-9B07-9D32-E8A1-8CE416E3A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106" y="2049675"/>
            <a:ext cx="10515600" cy="3929303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키 </a:t>
            </a:r>
            <a:r>
              <a:rPr lang="en-US" altLang="ko-KR" sz="1800" dirty="0">
                <a:latin typeface="+mn-ea"/>
              </a:rPr>
              <a:t>: 1.8m / </a:t>
            </a:r>
            <a:r>
              <a:rPr lang="ko-KR" altLang="en-US" sz="1800" dirty="0">
                <a:latin typeface="+mn-ea"/>
              </a:rPr>
              <a:t>가로 </a:t>
            </a:r>
            <a:r>
              <a:rPr lang="en-US" altLang="ko-KR" sz="1800" dirty="0">
                <a:latin typeface="+mn-ea"/>
              </a:rPr>
              <a:t>* </a:t>
            </a:r>
            <a:r>
              <a:rPr lang="ko-KR" altLang="en-US" sz="1800" dirty="0">
                <a:latin typeface="+mn-ea"/>
              </a:rPr>
              <a:t>세로 </a:t>
            </a:r>
            <a:r>
              <a:rPr lang="en-US" altLang="ko-KR" sz="1800" dirty="0">
                <a:latin typeface="+mn-ea"/>
              </a:rPr>
              <a:t>: 0.42 * 0.20 m / </a:t>
            </a:r>
            <a:r>
              <a:rPr lang="ko-KR" altLang="en-US" sz="1800" dirty="0">
                <a:latin typeface="+mn-ea"/>
              </a:rPr>
              <a:t>행동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공격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회피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막기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 err="1">
                <a:latin typeface="+mn-ea"/>
              </a:rPr>
              <a:t>패링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점프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달리기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800" dirty="0">
                <a:latin typeface="+mn-ea"/>
              </a:rPr>
              <a:t>★ 무기</a:t>
            </a:r>
            <a:endParaRPr lang="en-US" altLang="ko-KR" sz="18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한손검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공격력 보통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기본 공격 속도 보통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방패 착용 가능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 err="1">
                <a:latin typeface="+mn-ea"/>
              </a:rPr>
              <a:t>양손검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공격력 강함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기본 공격 속도 느림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방패 착용 불가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+mn-ea"/>
              </a:rPr>
              <a:t>★ 방패</a:t>
            </a:r>
            <a:endParaRPr lang="en-US" altLang="ko-KR" sz="1800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소형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빠름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약함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중형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중간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중간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대형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패링속도</a:t>
            </a:r>
            <a:r>
              <a:rPr lang="ko-KR" altLang="en-US" dirty="0">
                <a:latin typeface="+mn-ea"/>
              </a:rPr>
              <a:t> 느림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 err="1">
                <a:latin typeface="+mn-ea"/>
              </a:rPr>
              <a:t>막는정도</a:t>
            </a:r>
            <a:r>
              <a:rPr lang="ko-KR" altLang="en-US" dirty="0">
                <a:latin typeface="+mn-ea"/>
              </a:rPr>
              <a:t> 강함</a:t>
            </a:r>
            <a:endParaRPr lang="en-US" altLang="ko-KR" dirty="0">
              <a:latin typeface="+mn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ABD99E39-3100-603B-D45A-B19C3373A3F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BB5FAA6-B273-C5F3-14F0-66913A0CBE3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89044AB-0507-793A-0129-B647FCF88B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BE8B50-2028-51CB-DE0A-BAAB9B459C9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7C5EF8-DE5C-FDB8-3203-30B354871F6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D08096F-BF26-A451-D7B5-AB703C907DB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A6B96F08-391D-6072-CE05-D2E0D72909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2AB3D2FF-EF27-7E46-FCC8-EBEEE118D2E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8036D3D5-E24A-54D3-7FEB-B2E4D01541EB}"/>
              </a:ext>
            </a:extLst>
          </p:cNvPr>
          <p:cNvSpPr txBox="1">
            <a:spLocks/>
          </p:cNvSpPr>
          <p:nvPr/>
        </p:nvSpPr>
        <p:spPr>
          <a:xfrm>
            <a:off x="8488680" y="574589"/>
            <a:ext cx="3028412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캐릭터 및 컨트롤</a:t>
            </a:r>
            <a:endParaRPr lang="en-US" altLang="ko-KR" sz="2800" b="1" dirty="0">
              <a:effectLst/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7083E0A-C8DE-55EF-8894-C0C15F1E6C2A}"/>
              </a:ext>
            </a:extLst>
          </p:cNvPr>
          <p:cNvGrpSpPr/>
          <p:nvPr/>
        </p:nvGrpSpPr>
        <p:grpSpPr>
          <a:xfrm>
            <a:off x="5233481" y="3934111"/>
            <a:ext cx="6760050" cy="2547147"/>
            <a:chOff x="53583" y="2014297"/>
            <a:chExt cx="11494663" cy="4331125"/>
          </a:xfrm>
        </p:grpSpPr>
        <p:pic>
          <p:nvPicPr>
            <p:cNvPr id="8" name="Picture 2" descr="건반, 전자, 컴퓨터, 기술, 단추, 아스키, 키패드, 입력, 장치, 하드웨어">
              <a:extLst>
                <a:ext uri="{FF2B5EF4-FFF2-40B4-BE49-F238E27FC236}">
                  <a16:creationId xmlns:a16="http://schemas.microsoft.com/office/drawing/2014/main" id="{5DEBE4D0-5119-4AE8-ABBB-24A618AD5F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190" y="2014297"/>
              <a:ext cx="8434647" cy="42173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85CA96B-9452-449B-26C1-458A5C1F5CB0}"/>
                </a:ext>
              </a:extLst>
            </p:cNvPr>
            <p:cNvSpPr/>
            <p:nvPr/>
          </p:nvSpPr>
          <p:spPr>
            <a:xfrm>
              <a:off x="1561583" y="4073237"/>
              <a:ext cx="488890" cy="541744"/>
            </a:xfrm>
            <a:prstGeom prst="rect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7EB7A33-1AB5-3C04-5574-5DC0A8CFD8CF}"/>
                </a:ext>
              </a:extLst>
            </p:cNvPr>
            <p:cNvSpPr/>
            <p:nvPr/>
          </p:nvSpPr>
          <p:spPr>
            <a:xfrm>
              <a:off x="2609910" y="4073237"/>
              <a:ext cx="488890" cy="541744"/>
            </a:xfrm>
            <a:prstGeom prst="rect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DE5C203-8A66-AEDF-E2BA-7EA2195936F6}"/>
                </a:ext>
              </a:extLst>
            </p:cNvPr>
            <p:cNvSpPr/>
            <p:nvPr/>
          </p:nvSpPr>
          <p:spPr>
            <a:xfrm>
              <a:off x="2083434" y="4096333"/>
              <a:ext cx="488890" cy="541744"/>
            </a:xfrm>
            <a:prstGeom prst="rect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96E217F-E58C-9CE1-DF1C-D09B95A6FF43}"/>
                </a:ext>
              </a:extLst>
            </p:cNvPr>
            <p:cNvSpPr/>
            <p:nvPr/>
          </p:nvSpPr>
          <p:spPr>
            <a:xfrm>
              <a:off x="1838989" y="3527882"/>
              <a:ext cx="488890" cy="541744"/>
            </a:xfrm>
            <a:prstGeom prst="rect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DE9B6BE-A97B-4B19-0028-4C18F8FA9C99}"/>
                </a:ext>
              </a:extLst>
            </p:cNvPr>
            <p:cNvCxnSpPr>
              <a:cxnSpLocks/>
              <a:stCxn id="18" idx="0"/>
            </p:cNvCxnSpPr>
            <p:nvPr/>
          </p:nvCxnSpPr>
          <p:spPr>
            <a:xfrm flipV="1">
              <a:off x="2083434" y="2429164"/>
              <a:ext cx="0" cy="10987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4B2CCEA-9A4E-1461-C0F5-5186BB078219}"/>
                </a:ext>
              </a:extLst>
            </p:cNvPr>
            <p:cNvSpPr txBox="1"/>
            <p:nvPr/>
          </p:nvSpPr>
          <p:spPr>
            <a:xfrm>
              <a:off x="1612302" y="2020094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이동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ADDB7D2-4535-5C5F-6596-0C34020B3B7F}"/>
                </a:ext>
              </a:extLst>
            </p:cNvPr>
            <p:cNvSpPr/>
            <p:nvPr/>
          </p:nvSpPr>
          <p:spPr>
            <a:xfrm>
              <a:off x="609190" y="4614981"/>
              <a:ext cx="610056" cy="541744"/>
            </a:xfrm>
            <a:prstGeom prst="rect">
              <a:avLst/>
            </a:prstGeom>
            <a:solidFill>
              <a:srgbClr val="FFC00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22" name="연결선: 꺾임 21">
              <a:extLst>
                <a:ext uri="{FF2B5EF4-FFF2-40B4-BE49-F238E27FC236}">
                  <a16:creationId xmlns:a16="http://schemas.microsoft.com/office/drawing/2014/main" id="{D2EF3B46-E448-A842-68C5-FE73E31C8C90}"/>
                </a:ext>
              </a:extLst>
            </p:cNvPr>
            <p:cNvCxnSpPr>
              <a:cxnSpLocks/>
              <a:stCxn id="21" idx="1"/>
            </p:cNvCxnSpPr>
            <p:nvPr/>
          </p:nvCxnSpPr>
          <p:spPr>
            <a:xfrm rot="10800000" flipV="1">
              <a:off x="489528" y="4885853"/>
              <a:ext cx="119663" cy="988474"/>
            </a:xfrm>
            <a:prstGeom prst="bentConnector2">
              <a:avLst/>
            </a:prstGeom>
            <a:ln w="317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F497657-8075-88A7-88E2-8729756F8879}"/>
                </a:ext>
              </a:extLst>
            </p:cNvPr>
            <p:cNvSpPr txBox="1"/>
            <p:nvPr/>
          </p:nvSpPr>
          <p:spPr>
            <a:xfrm>
              <a:off x="53583" y="5914739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회피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8B6863B-BD94-D830-D35F-AF686C3B454C}"/>
                </a:ext>
              </a:extLst>
            </p:cNvPr>
            <p:cNvSpPr/>
            <p:nvPr/>
          </p:nvSpPr>
          <p:spPr>
            <a:xfrm>
              <a:off x="3098800" y="5174129"/>
              <a:ext cx="2701636" cy="541744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7B00EBC-81EE-272E-F33A-054E006AC4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87907" y="5713565"/>
              <a:ext cx="0" cy="201172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241C287-1E5E-3CF7-21E0-D8F90C622E42}"/>
                </a:ext>
              </a:extLst>
            </p:cNvPr>
            <p:cNvSpPr txBox="1"/>
            <p:nvPr/>
          </p:nvSpPr>
          <p:spPr>
            <a:xfrm>
              <a:off x="3951650" y="5922333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점프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26820A3-2AAC-ED8A-8EDC-BAB61E032279}"/>
                </a:ext>
              </a:extLst>
            </p:cNvPr>
            <p:cNvSpPr/>
            <p:nvPr/>
          </p:nvSpPr>
          <p:spPr>
            <a:xfrm>
              <a:off x="2887316" y="3530905"/>
              <a:ext cx="488890" cy="541744"/>
            </a:xfrm>
            <a:prstGeom prst="rect">
              <a:avLst/>
            </a:prstGeom>
            <a:solidFill>
              <a:srgbClr val="7030A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36DD7797-8BC3-4AC8-35EA-82DE88A10C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7605" y="2405621"/>
              <a:ext cx="0" cy="1098718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89761F-2347-F9E6-02AE-0B5330985C1F}"/>
                </a:ext>
              </a:extLst>
            </p:cNvPr>
            <p:cNvSpPr txBox="1"/>
            <p:nvPr/>
          </p:nvSpPr>
          <p:spPr>
            <a:xfrm>
              <a:off x="2738138" y="2030910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 err="1"/>
                <a:t>포션</a:t>
              </a:r>
              <a:endParaRPr lang="ko-KR" altLang="en-US" sz="1000" b="1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5EA8422-722F-E58E-834A-022E46BC41C8}"/>
                </a:ext>
              </a:extLst>
            </p:cNvPr>
            <p:cNvSpPr/>
            <p:nvPr/>
          </p:nvSpPr>
          <p:spPr>
            <a:xfrm>
              <a:off x="1319448" y="3527882"/>
              <a:ext cx="488890" cy="541744"/>
            </a:xfrm>
            <a:prstGeom prst="rect">
              <a:avLst/>
            </a:prstGeom>
            <a:solidFill>
              <a:srgbClr val="92D05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36F97B31-687D-0DB2-C637-535FDEAFF1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46922" y="2428806"/>
              <a:ext cx="0" cy="1098718"/>
            </a:xfrm>
            <a:prstGeom prst="line">
              <a:avLst/>
            </a:prstGeom>
            <a:ln w="3810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5101966-E037-0430-11E5-4407EF043F18}"/>
                </a:ext>
              </a:extLst>
            </p:cNvPr>
            <p:cNvSpPr txBox="1"/>
            <p:nvPr/>
          </p:nvSpPr>
          <p:spPr>
            <a:xfrm>
              <a:off x="615625" y="2025300"/>
              <a:ext cx="1287155" cy="4317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시선 고정 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720239E-9D86-C503-CB45-7161202EEEE0}"/>
                </a:ext>
              </a:extLst>
            </p:cNvPr>
            <p:cNvSpPr/>
            <p:nvPr/>
          </p:nvSpPr>
          <p:spPr>
            <a:xfrm>
              <a:off x="2367775" y="3514089"/>
              <a:ext cx="488890" cy="541744"/>
            </a:xfrm>
            <a:prstGeom prst="rect">
              <a:avLst/>
            </a:prstGeom>
            <a:solidFill>
              <a:schemeClr val="accent5">
                <a:lumMod val="75000"/>
                <a:alpha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7179826D-89CF-9E8A-0B00-42EA72DBE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15520" y="2405915"/>
              <a:ext cx="0" cy="1098718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062AE9F-2E2C-594A-FB8E-BE79C4E43D70}"/>
                </a:ext>
              </a:extLst>
            </p:cNvPr>
            <p:cNvSpPr txBox="1"/>
            <p:nvPr/>
          </p:nvSpPr>
          <p:spPr>
            <a:xfrm>
              <a:off x="2182532" y="2025984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 err="1"/>
                <a:t>패링</a:t>
              </a:r>
              <a:endParaRPr lang="ko-KR" altLang="en-US" sz="1000" b="1" dirty="0"/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679EC410-ED3D-9998-086E-6D78180A9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23317" y="2914898"/>
              <a:ext cx="2724929" cy="272493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F50694D-AA57-95DB-C658-0B5CF05A35FD}"/>
                </a:ext>
              </a:extLst>
            </p:cNvPr>
            <p:cNvSpPr txBox="1"/>
            <p:nvPr/>
          </p:nvSpPr>
          <p:spPr>
            <a:xfrm>
              <a:off x="9303826" y="3429000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공격</a:t>
              </a:r>
              <a:endParaRPr lang="en-US" altLang="ko-KR" sz="1000" b="1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555F197-A954-C7C7-54D2-62BA492D97E5}"/>
                </a:ext>
              </a:extLst>
            </p:cNvPr>
            <p:cNvSpPr txBox="1"/>
            <p:nvPr/>
          </p:nvSpPr>
          <p:spPr>
            <a:xfrm>
              <a:off x="10222581" y="3428999"/>
              <a:ext cx="872515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막기</a:t>
              </a:r>
              <a:endParaRPr lang="en-US" altLang="ko-KR" sz="1000" b="1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8321613-C522-A7EB-A6C8-180F67933986}"/>
                </a:ext>
              </a:extLst>
            </p:cNvPr>
            <p:cNvSpPr/>
            <p:nvPr/>
          </p:nvSpPr>
          <p:spPr>
            <a:xfrm>
              <a:off x="609189" y="5159125"/>
              <a:ext cx="872515" cy="541744"/>
            </a:xfrm>
            <a:prstGeom prst="rect">
              <a:avLst/>
            </a:prstGeom>
            <a:solidFill>
              <a:srgbClr val="00206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1000" b="1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BAE2BD97-89F1-176F-7693-FFE7F081DB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2282" y="5689785"/>
              <a:ext cx="0" cy="201172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D0A9AF7-B9B8-D41F-358F-870FFCCB499E}"/>
                </a:ext>
              </a:extLst>
            </p:cNvPr>
            <p:cNvSpPr txBox="1"/>
            <p:nvPr/>
          </p:nvSpPr>
          <p:spPr>
            <a:xfrm>
              <a:off x="596025" y="5926752"/>
              <a:ext cx="1051150" cy="418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b="1" dirty="0"/>
                <a:t>달리기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23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6CD695-3A7C-107A-0703-6CA106226C9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6F8A10F-3738-F229-2406-9BBD14968241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23BA22-3299-28E7-43E2-1933292C6E04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FB2F61C9-8A35-D85C-8445-1367513324E1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537E738B-F7E6-9A79-5D6C-5BECEF9367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77B2F1A-07A2-70ED-EB2D-F38192DB85F2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4E5C2163-1E57-6E85-F8D4-0A091BD0C251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E68E715F-D4CF-DF26-7620-7AE12D692C2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F73133F-3DDC-ED36-90C3-CCB77261A2E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F09FD331-99CE-CDA4-8591-2C6B08B4B0D1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몬스터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53786DAC-59C8-E3BD-5BAA-B348E7DD147F}"/>
              </a:ext>
            </a:extLst>
          </p:cNvPr>
          <p:cNvSpPr txBox="1">
            <a:spLocks/>
          </p:cNvSpPr>
          <p:nvPr/>
        </p:nvSpPr>
        <p:spPr>
          <a:xfrm>
            <a:off x="345141" y="1960507"/>
            <a:ext cx="10515600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소형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인간형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/ </a:t>
            </a:r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0.52 * 0.25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행동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 err="1">
                <a:latin typeface="+mn-ea"/>
              </a:rPr>
              <a:t>패링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회피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일반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빠른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찌르기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강한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돌진 베기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확률 </a:t>
            </a:r>
            <a:r>
              <a:rPr lang="ko-KR" altLang="en-US" dirty="0" err="1">
                <a:latin typeface="+mn-ea"/>
              </a:rPr>
              <a:t>패링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확률 회피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중형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야수형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2m / </a:t>
            </a:r>
            <a:r>
              <a:rPr lang="ko-KR" altLang="en-US" dirty="0">
                <a:latin typeface="+mn-ea"/>
              </a:rPr>
              <a:t>가로</a:t>
            </a:r>
            <a:r>
              <a:rPr lang="en-US" altLang="ko-KR" dirty="0">
                <a:latin typeface="+mn-ea"/>
              </a:rPr>
              <a:t> 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0.8 * 3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돌진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회전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일반 공격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대형 </a:t>
            </a:r>
            <a:r>
              <a:rPr lang="en-US" altLang="ko-KR" sz="1800" dirty="0">
                <a:latin typeface="+mn-ea"/>
              </a:rPr>
              <a:t>(</a:t>
            </a:r>
            <a:r>
              <a:rPr lang="ko-KR" altLang="en-US" sz="1800" dirty="0">
                <a:latin typeface="+mn-ea"/>
              </a:rPr>
              <a:t>괴수형</a:t>
            </a:r>
            <a:r>
              <a:rPr lang="en-US" altLang="ko-KR" sz="1800" dirty="0">
                <a:latin typeface="+mn-ea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ko-KR" altLang="en-US" dirty="0">
                <a:latin typeface="+mn-ea"/>
              </a:rPr>
              <a:t>키 </a:t>
            </a:r>
            <a:r>
              <a:rPr lang="en-US" altLang="ko-KR" dirty="0">
                <a:latin typeface="+mn-ea"/>
              </a:rPr>
              <a:t>: 4m / </a:t>
            </a:r>
            <a:r>
              <a:rPr lang="ko-KR" altLang="en-US" dirty="0">
                <a:latin typeface="+mn-ea"/>
              </a:rPr>
              <a:t>가로 </a:t>
            </a:r>
            <a:r>
              <a:rPr lang="en-US" altLang="ko-KR" dirty="0">
                <a:latin typeface="+mn-ea"/>
              </a:rPr>
              <a:t>* </a:t>
            </a:r>
            <a:r>
              <a:rPr lang="ko-KR" altLang="en-US" dirty="0">
                <a:latin typeface="+mn-ea"/>
              </a:rPr>
              <a:t>세로 </a:t>
            </a:r>
            <a:r>
              <a:rPr lang="en-US" altLang="ko-KR" dirty="0">
                <a:latin typeface="+mn-ea"/>
              </a:rPr>
              <a:t>: 4 * 4 m </a:t>
            </a:r>
          </a:p>
          <a:p>
            <a:pPr lvl="1">
              <a:lnSpc>
                <a:spcPct val="100000"/>
              </a:lnSpc>
            </a:pPr>
            <a:r>
              <a:rPr lang="ko-KR" altLang="en-US" dirty="0">
                <a:latin typeface="+mn-ea"/>
              </a:rPr>
              <a:t>패턴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도약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강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일반 공격</a:t>
            </a:r>
            <a:r>
              <a:rPr lang="en-US" altLang="ko-KR" dirty="0">
                <a:latin typeface="+mn-ea"/>
              </a:rPr>
              <a:t>,</a:t>
            </a:r>
            <a:r>
              <a:rPr lang="ko-KR" altLang="en-US" dirty="0">
                <a:latin typeface="+mn-ea"/>
              </a:rPr>
              <a:t> 약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범위 공격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원거리 공격</a:t>
            </a:r>
            <a:r>
              <a:rPr lang="en-US" altLang="ko-KR" dirty="0">
                <a:latin typeface="+mn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110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0EADF53C-1218-EC79-25DE-1C1A5A6E2E3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6342FC9-7A18-41EE-D8EE-C3F8A75EC354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46F54C1-4A6B-CE88-ED0F-06129A2714DD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23" name="사다리꼴 22">
                <a:extLst>
                  <a:ext uri="{FF2B5EF4-FFF2-40B4-BE49-F238E27FC236}">
                    <a16:creationId xmlns:a16="http://schemas.microsoft.com/office/drawing/2014/main" id="{0A4A1C7E-BD3A-D7FC-AF51-AF39A2C28D7C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사다리꼴 23">
                <a:extLst>
                  <a:ext uri="{FF2B5EF4-FFF2-40B4-BE49-F238E27FC236}">
                    <a16:creationId xmlns:a16="http://schemas.microsoft.com/office/drawing/2014/main" id="{EF2F43C1-5306-B333-90A9-AFDDC0C29B7A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4A067EB0-895E-A6FB-6531-0E250AEBF5B7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사다리꼴 25">
                <a:extLst>
                  <a:ext uri="{FF2B5EF4-FFF2-40B4-BE49-F238E27FC236}">
                    <a16:creationId xmlns:a16="http://schemas.microsoft.com/office/drawing/2014/main" id="{A7443571-C3D8-69A6-8CA9-10C789BC493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이등변 삼각형 26">
                <a:extLst>
                  <a:ext uri="{FF2B5EF4-FFF2-40B4-BE49-F238E27FC236}">
                    <a16:creationId xmlns:a16="http://schemas.microsoft.com/office/drawing/2014/main" id="{C6B6BA6C-983B-FA02-95E9-14282A08007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E93E5A70-E662-F4DE-AD95-C819B5BF3857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9D201F37-7F11-3C15-8210-CF520E2E7145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맵 구조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0387BD-8A3A-4830-695F-815759E1D4E0}"/>
              </a:ext>
            </a:extLst>
          </p:cNvPr>
          <p:cNvSpPr txBox="1"/>
          <p:nvPr/>
        </p:nvSpPr>
        <p:spPr>
          <a:xfrm>
            <a:off x="6472518" y="2149537"/>
            <a:ext cx="472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/>
              <a:t>★ </a:t>
            </a:r>
            <a:r>
              <a:rPr lang="ko-KR" altLang="en-US" sz="1800" dirty="0"/>
              <a:t>맵 컨셉 및 구조 </a:t>
            </a:r>
            <a:r>
              <a:rPr lang="en-US" altLang="ko-KR" sz="1800" dirty="0"/>
              <a:t>: </a:t>
            </a:r>
            <a:r>
              <a:rPr lang="ko-KR" altLang="en-US" sz="1800" dirty="0"/>
              <a:t>콜로세움 </a:t>
            </a:r>
            <a:r>
              <a:rPr lang="en-US" altLang="ko-KR" sz="1800" dirty="0"/>
              <a:t>(</a:t>
            </a:r>
            <a:r>
              <a:rPr lang="ko-KR" altLang="en-US" sz="1800" dirty="0"/>
              <a:t>원형경기장</a:t>
            </a:r>
            <a:r>
              <a:rPr lang="en-US" altLang="ko-KR" sz="1800" dirty="0"/>
              <a:t>)</a:t>
            </a:r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/>
              <a:t>★ </a:t>
            </a:r>
            <a:r>
              <a:rPr lang="ko-KR" altLang="en-US" sz="1800" dirty="0"/>
              <a:t>맵 크기 </a:t>
            </a:r>
            <a:r>
              <a:rPr lang="en-US" altLang="ko-KR" sz="1800" dirty="0"/>
              <a:t>: (// </a:t>
            </a:r>
            <a:r>
              <a:rPr lang="ko-KR" altLang="en-US" sz="1800" dirty="0"/>
              <a:t>크기</a:t>
            </a:r>
            <a:r>
              <a:rPr lang="en-US" altLang="ko-KR" sz="1800" dirty="0"/>
              <a:t>)</a:t>
            </a: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sz="1800" dirty="0"/>
              <a:t>// </a:t>
            </a:r>
            <a:r>
              <a:rPr lang="ko-KR" altLang="en-US" sz="1800" dirty="0"/>
              <a:t>맵 정보</a:t>
            </a:r>
            <a:endParaRPr lang="en-US" altLang="ko-KR" sz="1800" dirty="0"/>
          </a:p>
        </p:txBody>
      </p:sp>
      <p:pic>
        <p:nvPicPr>
          <p:cNvPr id="5" name="그림 4" descr="경기장, 건물, 원형극장이(가) 표시된 사진&#10;&#10;자동 생성된 설명">
            <a:extLst>
              <a:ext uri="{FF2B5EF4-FFF2-40B4-BE49-F238E27FC236}">
                <a16:creationId xmlns:a16="http://schemas.microsoft.com/office/drawing/2014/main" id="{B9B4BE1E-3BBA-41A2-667C-6FE19DC25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696" y="2149537"/>
            <a:ext cx="3876514" cy="404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062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특징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401F115F-EC36-07A3-3410-3FB84768A38F}"/>
              </a:ext>
            </a:extLst>
          </p:cNvPr>
          <p:cNvSpPr txBox="1">
            <a:spLocks/>
          </p:cNvSpPr>
          <p:nvPr/>
        </p:nvSpPr>
        <p:spPr>
          <a:xfrm>
            <a:off x="345141" y="1960507"/>
            <a:ext cx="10515600" cy="44788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en-US" altLang="ko-KR" sz="1800">
                <a:latin typeface="+mn-ea"/>
              </a:rPr>
              <a:t>// </a:t>
            </a:r>
            <a:r>
              <a:rPr lang="ko-KR" altLang="en-US" sz="1800">
                <a:latin typeface="+mn-ea"/>
              </a:rPr>
              <a:t>타 </a:t>
            </a:r>
            <a:r>
              <a:rPr lang="ko-KR" altLang="en-US" sz="1800" dirty="0">
                <a:latin typeface="+mn-ea"/>
              </a:rPr>
              <a:t>게임과의 비교 부분</a:t>
            </a:r>
            <a:endParaRPr lang="en-US" altLang="ko-KR" dirty="0">
              <a:latin typeface="+mn-ea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7C40E14-EFB8-0139-D1EF-CF7B3F0B602F}"/>
              </a:ext>
            </a:extLst>
          </p:cNvPr>
          <p:cNvSpPr txBox="1">
            <a:spLocks/>
          </p:cNvSpPr>
          <p:nvPr/>
        </p:nvSpPr>
        <p:spPr>
          <a:xfrm>
            <a:off x="8597154" y="574589"/>
            <a:ext cx="2919938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특징</a:t>
            </a:r>
            <a:endParaRPr lang="en-US" altLang="ko-KR" sz="2800" b="1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59368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환경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개발 목표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8316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7B5C77-5850-F8A7-5A4D-B79FDE879DF7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5071096-8C5A-C457-065A-5D7E7CDE56C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290FC36-735F-2137-98C8-EC4E2A952B2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295E96ED-B2B1-9042-7425-B61B4FC6ECCB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D97106C-9C28-803F-F5F4-729D31955ACF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A81A66D2-6985-3970-3A30-859AE29DEC1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865302C-B85A-5C5B-46A7-20C922C7E65E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28605215-FD11-023F-7DED-67DCDB72E813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CFEBF21C-9EFE-7E76-558E-911CDB42D355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목표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04A1AA0-2024-34BC-5E67-38B35296D72E}"/>
              </a:ext>
            </a:extLst>
          </p:cNvPr>
          <p:cNvSpPr txBox="1">
            <a:spLocks/>
          </p:cNvSpPr>
          <p:nvPr/>
        </p:nvSpPr>
        <p:spPr>
          <a:xfrm>
            <a:off x="342388" y="2103693"/>
            <a:ext cx="9111618" cy="493505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en-US" altLang="ko-KR" sz="1800" b="1" dirty="0">
                <a:latin typeface="+mn-ea"/>
              </a:rPr>
              <a:t>Git</a:t>
            </a:r>
            <a:r>
              <a:rPr lang="ko-KR" altLang="en-US" sz="1800" dirty="0">
                <a:latin typeface="+mn-ea"/>
              </a:rPr>
              <a:t>을 이용한 프로젝트 관리 및 협업 능력 향상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b="0" i="0" dirty="0">
                <a:effectLst/>
                <a:latin typeface="gg sans"/>
              </a:rPr>
              <a:t>★ </a:t>
            </a:r>
            <a:r>
              <a:rPr lang="en-US" altLang="ko-KR" sz="1800" b="1" dirty="0"/>
              <a:t>DirectX 12</a:t>
            </a:r>
            <a:r>
              <a:rPr lang="ko-KR" altLang="en-US" sz="1800" dirty="0"/>
              <a:t>를 사용한 </a:t>
            </a:r>
            <a:r>
              <a:rPr lang="ko-KR" altLang="en-US" sz="1800" b="1" dirty="0"/>
              <a:t>게임제작</a:t>
            </a:r>
            <a:r>
              <a:rPr lang="ko-KR" altLang="en-US" sz="1800" dirty="0"/>
              <a:t> 능력 향상</a:t>
            </a:r>
            <a:endParaRPr lang="en-US" altLang="ko-K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b="1" dirty="0"/>
              <a:t>★ </a:t>
            </a:r>
            <a:r>
              <a:rPr lang="ko-KR" altLang="en-US" sz="1800" b="1" dirty="0" err="1"/>
              <a:t>멀티스레드</a:t>
            </a:r>
            <a:r>
              <a:rPr lang="ko-KR" altLang="en-US" sz="1800" dirty="0" err="1"/>
              <a:t>를</a:t>
            </a:r>
            <a:r>
              <a:rPr lang="ko-KR" altLang="en-US" sz="1800" dirty="0"/>
              <a:t> 이용한 기본적인 </a:t>
            </a:r>
            <a:r>
              <a:rPr lang="ko-KR" altLang="en-US" sz="1800" b="1" dirty="0"/>
              <a:t>서버 구현 및 데이터베이스 구성</a:t>
            </a:r>
            <a:endParaRPr lang="en-US" altLang="ko-KR" sz="1800" b="1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en-US" altLang="ko-KR" sz="1800" b="1" dirty="0"/>
              <a:t>Lua </a:t>
            </a:r>
            <a:r>
              <a:rPr lang="ko-KR" altLang="en-US" sz="1800" b="1" dirty="0"/>
              <a:t>스크립트</a:t>
            </a:r>
            <a:r>
              <a:rPr lang="ko-KR" altLang="en-US" sz="1800" dirty="0"/>
              <a:t>를 이용한 </a:t>
            </a:r>
            <a:r>
              <a:rPr lang="ko-KR" altLang="en-US" sz="1800" b="1" dirty="0"/>
              <a:t>오브젝트 동작 </a:t>
            </a:r>
            <a:r>
              <a:rPr lang="ko-KR" altLang="en-US" sz="1800" dirty="0"/>
              <a:t>구현</a:t>
            </a:r>
            <a:endParaRPr lang="en-US" altLang="ko-KR" sz="18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 dirty="0"/>
              <a:t>★</a:t>
            </a:r>
            <a:r>
              <a:rPr lang="en-US" altLang="ko-KR" sz="1800" b="1" dirty="0"/>
              <a:t> Git</a:t>
            </a:r>
            <a:r>
              <a:rPr lang="ko-KR" altLang="en-US" sz="1800" dirty="0"/>
              <a:t>을 이용한 </a:t>
            </a:r>
            <a:r>
              <a:rPr lang="ko-KR" altLang="en-US" sz="1800" b="1" dirty="0"/>
              <a:t>프로젝트 관리 및 협업 </a:t>
            </a:r>
            <a:r>
              <a:rPr lang="ko-KR" altLang="en-US" sz="1800" dirty="0"/>
              <a:t>능력 향상</a:t>
            </a:r>
            <a:endParaRPr lang="en-US" altLang="ko-KR" sz="1800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 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전투시 플레이어와 적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또는 플레이어간 </a:t>
            </a:r>
            <a:r>
              <a:rPr lang="ko-KR" altLang="en-US" sz="1800" b="1" dirty="0">
                <a:latin typeface="+mn-ea"/>
              </a:rPr>
              <a:t>상호작용 및 이펙트</a:t>
            </a:r>
            <a:endParaRPr lang="en-US" altLang="ko-KR" sz="1800" b="1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ko-KR" altLang="en-US" sz="1800" b="1" dirty="0" err="1">
                <a:latin typeface="+mn-ea"/>
              </a:rPr>
              <a:t>프리셋</a:t>
            </a:r>
            <a:r>
              <a:rPr lang="ko-KR" altLang="en-US" sz="1800" dirty="0">
                <a:latin typeface="+mn-ea"/>
              </a:rPr>
              <a:t> 저장을 위한 </a:t>
            </a:r>
            <a:r>
              <a:rPr lang="ko-KR" altLang="en-US" sz="1800" b="1" dirty="0">
                <a:latin typeface="+mn-ea"/>
              </a:rPr>
              <a:t>데이터베이스</a:t>
            </a:r>
            <a:r>
              <a:rPr lang="ko-KR" altLang="en-US" sz="1800" dirty="0">
                <a:latin typeface="+mn-ea"/>
              </a:rPr>
              <a:t> 구축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</a:t>
            </a:r>
            <a:r>
              <a:rPr lang="ko-KR" altLang="en-US" sz="1800" b="1" dirty="0">
                <a:latin typeface="+mn-ea"/>
              </a:rPr>
              <a:t>멀티플레이</a:t>
            </a:r>
            <a:r>
              <a:rPr lang="ko-KR" altLang="en-US" sz="1800" dirty="0">
                <a:latin typeface="+mn-ea"/>
              </a:rPr>
              <a:t>를 위한 </a:t>
            </a:r>
            <a:r>
              <a:rPr lang="ko-KR" altLang="en-US" sz="1800" b="1" dirty="0">
                <a:latin typeface="+mn-ea"/>
              </a:rPr>
              <a:t>서버</a:t>
            </a:r>
            <a:r>
              <a:rPr lang="ko-KR" altLang="en-US" sz="1800" dirty="0">
                <a:latin typeface="+mn-ea"/>
              </a:rPr>
              <a:t> 구축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★ 플레이어와 적의 설정을 위한 </a:t>
            </a:r>
            <a:r>
              <a:rPr lang="en-US" altLang="ko-KR" sz="1800" b="1" dirty="0">
                <a:latin typeface="+mn-ea"/>
              </a:rPr>
              <a:t>UI/UX </a:t>
            </a:r>
            <a:r>
              <a:rPr lang="ko-KR" altLang="en-US" sz="1800" b="1" dirty="0">
                <a:latin typeface="+mn-ea"/>
              </a:rPr>
              <a:t>디자인 </a:t>
            </a:r>
            <a:endParaRPr lang="en-US" altLang="ko-KR" sz="1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904076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97F650-E53B-9D0A-DFD2-97DEB93DB5D4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1B886C-5EFD-7F5F-D837-8A4124EF4EF8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CB5ACA4F-2D11-1439-EAB3-9BBDF1FAC9DB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6A56DE34-9003-5460-697F-16951C8561E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35A64047-072C-5BAE-BA0D-F92DE0CB142F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1819799-7304-3CB2-F19A-1B356F329B0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498180E8-A23F-710D-D6F3-D59C349645A2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DDB98847-EFE0-8A7B-5F9B-E8887716BB8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FDF65660-8A95-5342-83A3-EDD4029AD49C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개발 환경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EB79E138-B00C-70E0-62AF-CB510FD509D4}"/>
              </a:ext>
            </a:extLst>
          </p:cNvPr>
          <p:cNvSpPr txBox="1">
            <a:spLocks/>
          </p:cNvSpPr>
          <p:nvPr/>
        </p:nvSpPr>
        <p:spPr>
          <a:xfrm>
            <a:off x="342388" y="2097096"/>
            <a:ext cx="11321292" cy="24545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운영체제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Windows 10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IDE : </a:t>
            </a:r>
            <a:r>
              <a:rPr lang="en-US" altLang="ko-KR" sz="2400" b="1" dirty="0">
                <a:latin typeface="+mn-ea"/>
              </a:rPr>
              <a:t>Visual Studio 2022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개발 언어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C++, Lua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그래픽 </a:t>
            </a:r>
            <a:r>
              <a:rPr lang="en-US" altLang="ko-KR" sz="2400" dirty="0">
                <a:latin typeface="+mn-ea"/>
              </a:rPr>
              <a:t>API : </a:t>
            </a:r>
            <a:r>
              <a:rPr lang="en-US" altLang="ko-KR" sz="2400" b="1" dirty="0">
                <a:latin typeface="+mn-ea"/>
              </a:rPr>
              <a:t>DirectX </a:t>
            </a:r>
            <a:r>
              <a:rPr lang="en-US" altLang="ko-KR" sz="2400" b="1" dirty="0">
                <a:effectLst/>
                <a:latin typeface="+mn-ea"/>
              </a:rPr>
              <a:t>12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</a:t>
            </a:r>
            <a:r>
              <a:rPr lang="en-US" altLang="ko-KR" sz="2400" dirty="0">
                <a:latin typeface="+mn-ea"/>
              </a:rPr>
              <a:t>3D </a:t>
            </a:r>
            <a:r>
              <a:rPr lang="ko-KR" altLang="en-US" sz="2400" dirty="0">
                <a:latin typeface="+mn-ea"/>
              </a:rPr>
              <a:t>그래픽 툴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Unity 3D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2400" dirty="0">
                <a:latin typeface="+mn-ea"/>
              </a:rPr>
              <a:t>★ 버전 관리 </a:t>
            </a:r>
            <a:r>
              <a:rPr lang="en-US" altLang="ko-KR" sz="2400" dirty="0">
                <a:latin typeface="+mn-ea"/>
              </a:rPr>
              <a:t>: </a:t>
            </a:r>
            <a:r>
              <a:rPr lang="en-US" altLang="ko-KR" sz="2400" b="1" dirty="0">
                <a:latin typeface="+mn-ea"/>
              </a:rPr>
              <a:t>Git, GitHub</a:t>
            </a:r>
          </a:p>
        </p:txBody>
      </p:sp>
    </p:spTree>
    <p:extLst>
      <p:ext uri="{BB962C8B-B14F-4D97-AF65-F5344CB8AC3E}">
        <p14:creationId xmlns:p14="http://schemas.microsoft.com/office/powerpoint/2010/main" val="2613215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개발 일정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&lt;4&gt;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AB56077-7B47-A1B3-2740-3E6A33980D01}"/>
              </a:ext>
            </a:extLst>
          </p:cNvPr>
          <p:cNvSpPr txBox="1">
            <a:spLocks/>
          </p:cNvSpPr>
          <p:nvPr/>
        </p:nvSpPr>
        <p:spPr>
          <a:xfrm>
            <a:off x="6168693" y="3680513"/>
            <a:ext cx="3741936" cy="7010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000" dirty="0">
                <a:latin typeface="+mn-ea"/>
                <a:ea typeface="+mn-ea"/>
              </a:rPr>
              <a:t>개인별 준비</a:t>
            </a:r>
          </a:p>
        </p:txBody>
      </p:sp>
    </p:spTree>
    <p:extLst>
      <p:ext uri="{BB962C8B-B14F-4D97-AF65-F5344CB8AC3E}">
        <p14:creationId xmlns:p14="http://schemas.microsoft.com/office/powerpoint/2010/main" val="2261385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15491-93F0-F518-E51D-A61515806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314" y="2086252"/>
            <a:ext cx="11269698" cy="422913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1 | </a:t>
            </a:r>
            <a:r>
              <a:rPr lang="ko-KR" altLang="en-US" sz="2800" b="1" dirty="0">
                <a:effectLst/>
                <a:latin typeface="+mn-ea"/>
              </a:rPr>
              <a:t>트렌드 분석 및 결론        </a:t>
            </a:r>
            <a:r>
              <a:rPr lang="en-US" altLang="ko-KR" sz="2800" b="1" dirty="0">
                <a:effectLst/>
                <a:latin typeface="+mn-ea"/>
              </a:rPr>
              <a:t>| 03 ~ 06p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2 | </a:t>
            </a:r>
            <a:r>
              <a:rPr lang="ko-KR" altLang="en-US" sz="2800" b="1" dirty="0">
                <a:effectLst/>
                <a:latin typeface="+mn-ea"/>
              </a:rPr>
              <a:t>게임소개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및</a:t>
            </a:r>
            <a:r>
              <a:rPr lang="en-US" altLang="ko-KR" sz="2800" b="1" dirty="0">
                <a:effectLst/>
                <a:latin typeface="+mn-ea"/>
              </a:rPr>
              <a:t> </a:t>
            </a:r>
            <a:r>
              <a:rPr lang="ko-KR" altLang="en-US" sz="2800" b="1" dirty="0">
                <a:effectLst/>
                <a:latin typeface="+mn-ea"/>
              </a:rPr>
              <a:t>특징            </a:t>
            </a:r>
            <a:r>
              <a:rPr lang="en-US" altLang="ko-KR" sz="2800" b="1" dirty="0">
                <a:effectLst/>
                <a:latin typeface="+mn-ea"/>
              </a:rPr>
              <a:t>| 07 ~ 15p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3 | </a:t>
            </a:r>
            <a:r>
              <a:rPr lang="ko-KR" altLang="en-US" sz="2800" b="1" dirty="0">
                <a:effectLst/>
                <a:latin typeface="+mn-ea"/>
              </a:rPr>
              <a:t>개발 목표 및 개발 환경    </a:t>
            </a:r>
            <a:r>
              <a:rPr lang="en-US" altLang="ko-KR" sz="2800" b="1" dirty="0">
                <a:effectLst/>
                <a:latin typeface="+mn-ea"/>
              </a:rPr>
              <a:t>| 16 ~ 18p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b="1" dirty="0">
                <a:effectLst/>
                <a:latin typeface="+mn-ea"/>
              </a:rPr>
              <a:t>★ </a:t>
            </a:r>
            <a:r>
              <a:rPr lang="en-US" altLang="ko-KR" sz="2800" b="1" dirty="0">
                <a:effectLst/>
                <a:latin typeface="+mn-ea"/>
              </a:rPr>
              <a:t>Chapter 4 | </a:t>
            </a:r>
            <a:r>
              <a:rPr lang="ko-KR" altLang="en-US" sz="2800" b="1" dirty="0">
                <a:effectLst/>
                <a:latin typeface="+mn-ea"/>
              </a:rPr>
              <a:t>개인별 준비 및 개발 일정 </a:t>
            </a:r>
            <a:r>
              <a:rPr lang="en-US" altLang="ko-KR" sz="2800" b="1" dirty="0">
                <a:effectLst/>
                <a:latin typeface="+mn-ea"/>
              </a:rPr>
              <a:t>| 19</a:t>
            </a:r>
            <a:r>
              <a:rPr lang="en-US" altLang="ko-KR" sz="2800" b="1" dirty="0">
                <a:latin typeface="+mn-ea"/>
              </a:rPr>
              <a:t> ~ 21</a:t>
            </a:r>
            <a:r>
              <a:rPr lang="en-US" altLang="ko-KR" sz="2800" b="1" dirty="0">
                <a:effectLst/>
                <a:latin typeface="+mn-ea"/>
              </a:rPr>
              <a:t>p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1C42A10-6B38-B61E-154E-B56909E6533A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FDC5E295-C66B-1EFD-8A8B-986D3F3EAFCE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5" name="사다리꼴 4">
                <a:extLst>
                  <a:ext uri="{FF2B5EF4-FFF2-40B4-BE49-F238E27FC236}">
                    <a16:creationId xmlns:a16="http://schemas.microsoft.com/office/drawing/2014/main" id="{13D6DF71-2B60-7854-5A46-317E7DB84507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7D81D029-B738-9452-566E-E9AB7091A1B8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사다리꼴 6">
                <a:extLst>
                  <a:ext uri="{FF2B5EF4-FFF2-40B4-BE49-F238E27FC236}">
                    <a16:creationId xmlns:a16="http://schemas.microsoft.com/office/drawing/2014/main" id="{3927E056-97AC-CE3D-9EDD-BBC73727EA8E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F6B12E35-4176-5658-D2A5-B561D07E9C40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이등변 삼각형 8">
                <a:extLst>
                  <a:ext uri="{FF2B5EF4-FFF2-40B4-BE49-F238E27FC236}">
                    <a16:creationId xmlns:a16="http://schemas.microsoft.com/office/drawing/2014/main" id="{CD982A7E-CB3E-E1E6-27D9-3760CB437FA0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50CB5F5F-C135-4F08-A597-2CB49157D37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목차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6797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개인별 준비 현황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193964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4441648" y="4112715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개인별 준비 현황</a:t>
            </a:r>
            <a:r>
              <a:rPr lang="en-US" altLang="ko-KR" dirty="0">
                <a:latin typeface="+mn-ea"/>
              </a:rPr>
              <a:t>)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09112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E83ECE-7599-F1F3-03D2-A32B94C81CD0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2168A9-644D-92E7-296C-98C7A332681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7098D5B-752A-68E3-46BD-B27AD292D9E3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5DAB68E-E473-DE7B-5BCC-D45463F8EC4B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B89630AC-8BAE-517E-14D7-A0F3324DA019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2565BDB2-067C-8497-12F1-8B9FDADE4906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사다리꼴 11">
                <a:extLst>
                  <a:ext uri="{FF2B5EF4-FFF2-40B4-BE49-F238E27FC236}">
                    <a16:creationId xmlns:a16="http://schemas.microsoft.com/office/drawing/2014/main" id="{C44192E4-0950-CB05-4BE8-76A26E28E05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이등변 삼각형 12">
                <a:extLst>
                  <a:ext uri="{FF2B5EF4-FFF2-40B4-BE49-F238E27FC236}">
                    <a16:creationId xmlns:a16="http://schemas.microsoft.com/office/drawing/2014/main" id="{F66B9ECC-4ADD-4A09-ED96-F35E05476407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5880AE9F-1153-A81F-4EEE-52D0382BF849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역할 분담 및 개발 일정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56C196E-854B-AFF8-EE7D-520577DCCD1F}"/>
              </a:ext>
            </a:extLst>
          </p:cNvPr>
          <p:cNvSpPr/>
          <p:nvPr/>
        </p:nvSpPr>
        <p:spPr>
          <a:xfrm>
            <a:off x="460392" y="2202929"/>
            <a:ext cx="11247513" cy="4188905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025A9D-4B6A-C647-FDAB-9E2E8BB0257B}"/>
              </a:ext>
            </a:extLst>
          </p:cNvPr>
          <p:cNvSpPr txBox="1"/>
          <p:nvPr/>
        </p:nvSpPr>
        <p:spPr>
          <a:xfrm>
            <a:off x="3713447" y="3954197"/>
            <a:ext cx="47414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역할 분담 및 개발 일정</a:t>
            </a:r>
            <a:r>
              <a:rPr lang="en-US" altLang="ko-KR" dirty="0">
                <a:latin typeface="+mn-ea"/>
              </a:rPr>
              <a:t>)</a:t>
            </a:r>
          </a:p>
          <a:p>
            <a:pPr algn="ctr"/>
            <a:r>
              <a:rPr lang="en-US" altLang="ko-KR" dirty="0">
                <a:latin typeface="+mn-ea"/>
              </a:rPr>
              <a:t>// WBS (</a:t>
            </a:r>
            <a:r>
              <a:rPr lang="en-US" altLang="ko-KR" i="0" dirty="0">
                <a:effectLst/>
                <a:latin typeface="Apple SD Gothic Neo"/>
              </a:rPr>
              <a:t>Work Breakdown Structure)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27624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결론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트렌드 분석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&lt;1&gt;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27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61185859-E31F-FE26-1403-1E8B7AEAEB2F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E42B76-229C-CB7F-C982-C7E949664C96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19E8B42-236F-F690-1FFF-8E6889A579EA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1F9717F3-804F-4899-D5E7-FF67E4B897D6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31758F0C-A91B-5259-7342-253174F41C0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사다리꼴 17">
                <a:extLst>
                  <a:ext uri="{FF2B5EF4-FFF2-40B4-BE49-F238E27FC236}">
                    <a16:creationId xmlns:a16="http://schemas.microsoft.com/office/drawing/2014/main" id="{75B3B08A-946E-2349-8625-745F4F053544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CC7DC613-4739-98DF-C881-7A517182024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05D050BF-8A41-82FC-7373-EA1D377423DF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7F9B1621-E025-221B-7C69-E46D4BAEEF98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 err="1">
                  <a:effectLst/>
                  <a:latin typeface="+mn-ea"/>
                  <a:ea typeface="+mn-ea"/>
                </a:rPr>
                <a:t>소울라이크란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?&gt;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CBC6C0E8-8CE5-5D33-B0E3-3FDBAF9062BD}"/>
              </a:ext>
            </a:extLst>
          </p:cNvPr>
          <p:cNvSpPr txBox="1">
            <a:spLocks/>
          </p:cNvSpPr>
          <p:nvPr/>
        </p:nvSpPr>
        <p:spPr>
          <a:xfrm>
            <a:off x="342388" y="1906238"/>
            <a:ext cx="11341612" cy="135222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800" dirty="0"/>
              <a:t>★ </a:t>
            </a:r>
            <a:r>
              <a:rPr lang="ko-KR" altLang="en-US" sz="1800" dirty="0" err="1">
                <a:effectLst/>
                <a:latin typeface="-apple-system"/>
              </a:rPr>
              <a:t>소울라이크란</a:t>
            </a:r>
            <a:r>
              <a:rPr lang="en-US" altLang="ko-KR" sz="1800" dirty="0">
                <a:effectLst/>
                <a:latin typeface="-apple-system"/>
              </a:rPr>
              <a:t>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[</a:t>
            </a:r>
            <a:r>
              <a:rPr lang="ko-KR" altLang="en-US" sz="1800" dirty="0" err="1">
                <a:effectLst/>
                <a:latin typeface="-apple-system"/>
              </a:rPr>
              <a:t>프롬</a:t>
            </a:r>
            <a:r>
              <a:rPr lang="ko-KR" altLang="en-US" sz="1800" dirty="0">
                <a:effectLst/>
                <a:latin typeface="-apple-system"/>
              </a:rPr>
              <a:t> 소프트웨어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에서 만든 </a:t>
            </a:r>
            <a:r>
              <a:rPr lang="en-US" altLang="ko-KR" sz="1800" dirty="0">
                <a:effectLst/>
                <a:latin typeface="-apple-system"/>
              </a:rPr>
              <a:t>[</a:t>
            </a:r>
            <a:r>
              <a:rPr lang="ko-KR" altLang="en-US" sz="1800" dirty="0" err="1">
                <a:effectLst/>
                <a:latin typeface="-apple-system"/>
              </a:rPr>
              <a:t>데몬즈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], [</a:t>
            </a:r>
            <a:r>
              <a:rPr lang="ko-KR" altLang="en-US" sz="1800" dirty="0" err="1">
                <a:effectLst/>
                <a:latin typeface="-apple-system"/>
              </a:rPr>
              <a:t>다크</a:t>
            </a:r>
            <a:r>
              <a:rPr lang="ko-KR" altLang="en-US" sz="1800" dirty="0">
                <a:effectLst/>
                <a:latin typeface="-apple-system"/>
              </a:rPr>
              <a:t> 소울</a:t>
            </a:r>
            <a:r>
              <a:rPr lang="en-US" altLang="ko-KR" sz="1800" dirty="0">
                <a:effectLst/>
                <a:latin typeface="-apple-system"/>
              </a:rPr>
              <a:t>]</a:t>
            </a:r>
            <a:r>
              <a:rPr lang="ko-KR" altLang="en-US" sz="1800" dirty="0">
                <a:effectLst/>
                <a:latin typeface="-apple-system"/>
              </a:rPr>
              <a:t> 시리즈에서 파생된 장르</a:t>
            </a:r>
            <a:endParaRPr lang="en-US" altLang="ko-KR" sz="1800" dirty="0">
              <a:effectLst/>
              <a:latin typeface="-apple-system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>
                <a:effectLst/>
                <a:latin typeface="-apple-system"/>
              </a:rPr>
              <a:t>-&gt; </a:t>
            </a:r>
            <a:r>
              <a:rPr lang="ko-KR" altLang="en-US" sz="1800" dirty="0">
                <a:effectLst/>
                <a:latin typeface="-apple-system"/>
              </a:rPr>
              <a:t>액션 롤 </a:t>
            </a:r>
            <a:r>
              <a:rPr lang="ko-KR" altLang="en-US" sz="1800" dirty="0" err="1">
                <a:effectLst/>
                <a:latin typeface="-apple-system"/>
              </a:rPr>
              <a:t>플레잉</a:t>
            </a:r>
            <a:r>
              <a:rPr lang="ko-KR" altLang="en-US" sz="1800" dirty="0">
                <a:effectLst/>
                <a:latin typeface="-apple-system"/>
              </a:rPr>
              <a:t> 게임의 하위 장르</a:t>
            </a:r>
            <a:r>
              <a:rPr lang="en-US" altLang="ko-KR" sz="1800" dirty="0">
                <a:effectLst/>
                <a:latin typeface="-apple-system"/>
              </a:rPr>
              <a:t>, </a:t>
            </a:r>
            <a:r>
              <a:rPr lang="ko-KR" altLang="en-US" sz="1800" dirty="0">
                <a:effectLst/>
                <a:latin typeface="-apple-system"/>
              </a:rPr>
              <a:t>어두운 판타지 세계관과 어려운 난이도가 특징이다</a:t>
            </a:r>
            <a:r>
              <a:rPr lang="en-US" altLang="ko-KR" sz="1800" dirty="0">
                <a:effectLst/>
                <a:latin typeface="-apple-system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259BDE-ED98-3CDC-915A-E0B59A495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022" y="3544189"/>
            <a:ext cx="2676525" cy="2676525"/>
          </a:xfrm>
          <a:prstGeom prst="rect">
            <a:avLst/>
          </a:prstGeom>
        </p:spPr>
      </p:pic>
      <p:pic>
        <p:nvPicPr>
          <p:cNvPr id="1028" name="Picture 4" descr="다크소울 1 리마스터드 클리어 소감. &gt; 스팀/PC게임 | 퀘이사존 QUASARZONE">
            <a:extLst>
              <a:ext uri="{FF2B5EF4-FFF2-40B4-BE49-F238E27FC236}">
                <a16:creationId xmlns:a16="http://schemas.microsoft.com/office/drawing/2014/main" id="{34869C37-8BBE-6EEE-18E3-755110BB1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984" y="3544190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54EC1-21B0-915B-BE1D-28B6142A7509}"/>
              </a:ext>
            </a:extLst>
          </p:cNvPr>
          <p:cNvSpPr txBox="1"/>
          <p:nvPr/>
        </p:nvSpPr>
        <p:spPr>
          <a:xfrm>
            <a:off x="278244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(1. </a:t>
            </a:r>
            <a:r>
              <a:rPr lang="ko-KR" altLang="en-US" sz="1200" dirty="0" err="1">
                <a:latin typeface="+mn-ea"/>
              </a:rPr>
              <a:t>데몬즈</a:t>
            </a:r>
            <a:r>
              <a:rPr lang="ko-KR" altLang="en-US" sz="1200" dirty="0">
                <a:latin typeface="+mn-ea"/>
              </a:rPr>
              <a:t> 소울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D0E66-6CA9-76EA-CDF2-4E18366AD53A}"/>
              </a:ext>
            </a:extLst>
          </p:cNvPr>
          <p:cNvSpPr txBox="1"/>
          <p:nvPr/>
        </p:nvSpPr>
        <p:spPr>
          <a:xfrm>
            <a:off x="7412396" y="6229442"/>
            <a:ext cx="1735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(2. </a:t>
            </a:r>
            <a:r>
              <a:rPr lang="ko-KR" altLang="en-US" sz="1200" dirty="0" err="1">
                <a:latin typeface="+mn-ea"/>
              </a:rPr>
              <a:t>다크</a:t>
            </a:r>
            <a:r>
              <a:rPr lang="ko-KR" altLang="en-US" sz="1200" dirty="0">
                <a:latin typeface="+mn-ea"/>
              </a:rPr>
              <a:t> 소울 리마스터</a:t>
            </a:r>
            <a:r>
              <a:rPr lang="en-US" altLang="ko-KR" sz="1200" dirty="0">
                <a:latin typeface="+mn-ea"/>
              </a:rPr>
              <a:t>)</a:t>
            </a:r>
            <a:endParaRPr lang="ko-KR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5326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직사각형 1025">
            <a:extLst>
              <a:ext uri="{FF2B5EF4-FFF2-40B4-BE49-F238E27FC236}">
                <a16:creationId xmlns:a16="http://schemas.microsoft.com/office/drawing/2014/main" id="{E61985D8-38F5-26F7-63EC-4E6629589D71}"/>
              </a:ext>
            </a:extLst>
          </p:cNvPr>
          <p:cNvSpPr/>
          <p:nvPr/>
        </p:nvSpPr>
        <p:spPr>
          <a:xfrm rot="5400000">
            <a:off x="3775141" y="-154869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ko-KR" dirty="0">
                <a:effectLst/>
              </a:rPr>
              <a:t>                   </a:t>
            </a:r>
            <a:endParaRPr lang="ko-KR" altLang="en-US" dirty="0">
              <a:effectLst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3D6782-D35E-64B6-E98A-4BE0B0E28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77" y="3848588"/>
            <a:ext cx="1585687" cy="20299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ACC035-A3D6-83E5-5CBB-98A144945ED9}"/>
              </a:ext>
            </a:extLst>
          </p:cNvPr>
          <p:cNvSpPr txBox="1"/>
          <p:nvPr/>
        </p:nvSpPr>
        <p:spPr>
          <a:xfrm>
            <a:off x="-1013" y="5933168"/>
            <a:ext cx="2642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(1.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소울라이크</a:t>
            </a:r>
            <a:r>
              <a:rPr lang="ko-KR" altLang="en-US" sz="1400" dirty="0">
                <a:latin typeface="+mn-ea"/>
              </a:rPr>
              <a:t> 게임</a:t>
            </a:r>
            <a:endParaRPr lang="en-US" altLang="ko-KR" sz="1400" dirty="0">
              <a:latin typeface="+mn-ea"/>
            </a:endParaRPr>
          </a:p>
          <a:p>
            <a:pPr algn="ctr"/>
            <a:r>
              <a:rPr lang="en-US" altLang="ko-KR" sz="1400" dirty="0">
                <a:latin typeface="+mn-ea"/>
              </a:rPr>
              <a:t>‘P</a:t>
            </a:r>
            <a:r>
              <a:rPr lang="ko-KR" altLang="en-US" sz="1400" dirty="0">
                <a:latin typeface="+mn-ea"/>
              </a:rPr>
              <a:t>의 거짓</a:t>
            </a:r>
            <a:r>
              <a:rPr lang="en-US" altLang="ko-KR" sz="1400" dirty="0">
                <a:latin typeface="+mn-ea"/>
              </a:rPr>
              <a:t>’)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43C4F5B-BFAC-F705-E601-52E78F104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798" y="3848588"/>
            <a:ext cx="2967953" cy="202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BA1B10-FD90-9AD5-84A7-204695B91045}"/>
              </a:ext>
            </a:extLst>
          </p:cNvPr>
          <p:cNvSpPr txBox="1"/>
          <p:nvPr/>
        </p:nvSpPr>
        <p:spPr>
          <a:xfrm>
            <a:off x="2478458" y="5933168"/>
            <a:ext cx="2485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(2. </a:t>
            </a:r>
            <a:r>
              <a:rPr lang="ko-KR" altLang="en-US" sz="1400" dirty="0">
                <a:latin typeface="+mn-ea"/>
              </a:rPr>
              <a:t>오픈월드 </a:t>
            </a:r>
            <a:r>
              <a:rPr lang="ko-KR" altLang="en-US" sz="1400" dirty="0" err="1">
                <a:latin typeface="+mn-ea"/>
              </a:rPr>
              <a:t>어드벤쳐</a:t>
            </a:r>
            <a:r>
              <a:rPr lang="ko-KR" altLang="en-US" sz="1400" dirty="0">
                <a:latin typeface="+mn-ea"/>
              </a:rPr>
              <a:t> 게임</a:t>
            </a:r>
            <a:r>
              <a:rPr lang="en-US" altLang="ko-KR" sz="1400" dirty="0">
                <a:latin typeface="+mn-ea"/>
              </a:rPr>
              <a:t> </a:t>
            </a:r>
          </a:p>
          <a:p>
            <a:pPr algn="ctr"/>
            <a:r>
              <a:rPr lang="en-US" altLang="ko-KR" sz="1400" dirty="0">
                <a:latin typeface="+mn-ea"/>
              </a:rPr>
              <a:t>‘</a:t>
            </a:r>
            <a:r>
              <a:rPr lang="ko-KR" altLang="en-US" sz="1400" dirty="0">
                <a:latin typeface="+mn-ea"/>
              </a:rPr>
              <a:t>갓 오브 워</a:t>
            </a:r>
            <a:r>
              <a:rPr lang="en-US" altLang="ko-KR" sz="1400" dirty="0">
                <a:latin typeface="+mn-ea"/>
              </a:rPr>
              <a:t>’)</a:t>
            </a:r>
            <a:endParaRPr lang="ko-KR" altLang="en-US" sz="1400" dirty="0">
              <a:latin typeface="+mn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3803EA4-20C9-E58D-FD78-D7FD20A09A17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26350D4-79A8-A236-9D01-F8AF7E5390D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34B18883-61BD-F26F-4A4E-60F0249603BD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B608D765-BAAA-6170-32B9-C7E19646C933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사다리꼴 14">
                <a:extLst>
                  <a:ext uri="{FF2B5EF4-FFF2-40B4-BE49-F238E27FC236}">
                    <a16:creationId xmlns:a16="http://schemas.microsoft.com/office/drawing/2014/main" id="{C6B352BC-4FE4-7FBF-A13A-12ED0CD87D13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다리꼴 15">
                <a:extLst>
                  <a:ext uri="{FF2B5EF4-FFF2-40B4-BE49-F238E27FC236}">
                    <a16:creationId xmlns:a16="http://schemas.microsoft.com/office/drawing/2014/main" id="{F4FD2FFA-AB08-E583-B44B-E6C6B0DA6C6C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380CEBE5-BF24-8EB5-6FBC-44259AC52CF4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D035ABB8-A1C8-1178-F2F4-09EDDF7AFCD2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&lt;STEEP 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분석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A972E6BA-9C0C-D41B-25CA-85DBFD5BCBE5}"/>
              </a:ext>
            </a:extLst>
          </p:cNvPr>
          <p:cNvSpPr txBox="1">
            <a:spLocks/>
          </p:cNvSpPr>
          <p:nvPr/>
        </p:nvSpPr>
        <p:spPr>
          <a:xfrm>
            <a:off x="2742187" y="3614937"/>
            <a:ext cx="9090173" cy="1973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2400" b="1" dirty="0">
              <a:effectLst/>
              <a:latin typeface="+mn-ea"/>
            </a:endParaRPr>
          </a:p>
        </p:txBody>
      </p:sp>
      <p:sp>
        <p:nvSpPr>
          <p:cNvPr id="1024" name="내용 개체 틀 2">
            <a:extLst>
              <a:ext uri="{FF2B5EF4-FFF2-40B4-BE49-F238E27FC236}">
                <a16:creationId xmlns:a16="http://schemas.microsoft.com/office/drawing/2014/main" id="{B611C07A-E10B-A94F-5062-6F75C0F0CC04}"/>
              </a:ext>
            </a:extLst>
          </p:cNvPr>
          <p:cNvSpPr txBox="1">
            <a:spLocks/>
          </p:cNvSpPr>
          <p:nvPr/>
        </p:nvSpPr>
        <p:spPr>
          <a:xfrm>
            <a:off x="342388" y="2097095"/>
            <a:ext cx="11489972" cy="109086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700" dirty="0"/>
              <a:t>★ </a:t>
            </a:r>
            <a:r>
              <a:rPr lang="ko-KR" altLang="en-US" sz="1700" b="1" dirty="0"/>
              <a:t>여러 장르</a:t>
            </a:r>
            <a:r>
              <a:rPr lang="ko-KR" altLang="en-US" sz="1700" dirty="0"/>
              <a:t>의</a:t>
            </a:r>
            <a:r>
              <a:rPr lang="en-US" altLang="ko-KR" sz="1700" dirty="0"/>
              <a:t> </a:t>
            </a:r>
            <a:r>
              <a:rPr lang="ko-KR" altLang="en-US" sz="1700" dirty="0"/>
              <a:t>게임에서 </a:t>
            </a:r>
            <a:r>
              <a:rPr lang="ko-KR" altLang="en-US" sz="1700" b="1" dirty="0" err="1"/>
              <a:t>소울라이크</a:t>
            </a:r>
            <a:r>
              <a:rPr lang="ko-KR" altLang="en-US" sz="1700" b="1" dirty="0"/>
              <a:t> 방식의 전투방식</a:t>
            </a:r>
            <a:r>
              <a:rPr lang="ko-KR" altLang="en-US" sz="1700" dirty="0"/>
              <a:t>을</a:t>
            </a:r>
            <a:r>
              <a:rPr lang="ko-KR" altLang="en-US" sz="1700" b="1" dirty="0"/>
              <a:t> </a:t>
            </a:r>
            <a:r>
              <a:rPr lang="ko-KR" altLang="en-US" sz="1700" dirty="0"/>
              <a:t>채용하는 추세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</a:t>
            </a:r>
            <a:r>
              <a:rPr lang="ko-KR" altLang="en-US" sz="1700" dirty="0">
                <a:latin typeface="+mn-ea"/>
              </a:rPr>
              <a:t>최근 떠오르는 </a:t>
            </a:r>
            <a:r>
              <a:rPr lang="en-US" altLang="ko-KR" sz="1700" b="1" dirty="0">
                <a:latin typeface="+mn-ea"/>
              </a:rPr>
              <a:t>UMPC</a:t>
            </a:r>
            <a:r>
              <a:rPr lang="ko-KR" altLang="en-US" sz="1700" dirty="0">
                <a:latin typeface="+mn-ea"/>
              </a:rPr>
              <a:t>의 컨트롤방식에 </a:t>
            </a:r>
            <a:r>
              <a:rPr lang="ko-KR" altLang="en-US" sz="1700" dirty="0" err="1">
                <a:latin typeface="+mn-ea"/>
              </a:rPr>
              <a:t>소울라이크는</a:t>
            </a:r>
            <a:r>
              <a:rPr lang="ko-KR" altLang="en-US" sz="1700" dirty="0">
                <a:latin typeface="+mn-ea"/>
              </a:rPr>
              <a:t> 최적화된 게임장르</a:t>
            </a:r>
            <a:endParaRPr lang="en-US" altLang="ko-KR" sz="1700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700" dirty="0"/>
              <a:t>★ 국내외 </a:t>
            </a:r>
            <a:r>
              <a:rPr lang="ko-KR" altLang="en-US" sz="1700" b="1" dirty="0"/>
              <a:t>콘솔 게임 시장 </a:t>
            </a:r>
            <a:r>
              <a:rPr lang="ko-KR" altLang="en-US" sz="1700" dirty="0"/>
              <a:t>규모의 확대</a:t>
            </a:r>
            <a:r>
              <a:rPr lang="en-US" altLang="ko-KR" sz="1700" dirty="0"/>
              <a:t> </a:t>
            </a:r>
            <a:r>
              <a:rPr lang="ko-KR" altLang="en-US" sz="1700" dirty="0"/>
              <a:t>및 콘솔 게임에서의</a:t>
            </a:r>
            <a:r>
              <a:rPr lang="en-US" altLang="ko-KR" sz="1700" dirty="0"/>
              <a:t> </a:t>
            </a:r>
            <a:r>
              <a:rPr lang="ko-KR" altLang="en-US" sz="1700" b="1" dirty="0" err="1"/>
              <a:t>소울라이크</a:t>
            </a:r>
            <a:r>
              <a:rPr lang="ko-KR" altLang="en-US" sz="1700" dirty="0" err="1"/>
              <a:t>의</a:t>
            </a:r>
            <a:r>
              <a:rPr lang="ko-KR" altLang="en-US" sz="1700" dirty="0"/>
              <a:t> 인기</a:t>
            </a:r>
            <a:endParaRPr lang="en-US" altLang="ko-KR" sz="17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8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1616B6-5020-18B8-F5D4-BB617EBA1164}"/>
              </a:ext>
            </a:extLst>
          </p:cNvPr>
          <p:cNvSpPr txBox="1"/>
          <p:nvPr/>
        </p:nvSpPr>
        <p:spPr>
          <a:xfrm>
            <a:off x="5300217" y="5924150"/>
            <a:ext cx="2642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(3. ‘Valve’ </a:t>
            </a:r>
            <a:r>
              <a:rPr lang="ko-KR" altLang="en-US" sz="1400" dirty="0">
                <a:latin typeface="+mn-ea"/>
              </a:rPr>
              <a:t>사의 </a:t>
            </a:r>
            <a:r>
              <a:rPr lang="en-US" altLang="ko-KR" sz="1400" dirty="0">
                <a:latin typeface="+mn-ea"/>
              </a:rPr>
              <a:t>‘Steam Deck’)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0AA6FA1-01B5-D0F2-05CF-7269812F5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1659" y="3273461"/>
            <a:ext cx="2293031" cy="128918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77CB9C1-4725-A107-A1A7-32E2A36E62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1659" y="4562643"/>
            <a:ext cx="2313041" cy="13254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13276FC-49F7-CF24-2EC3-605A4312539D}"/>
              </a:ext>
            </a:extLst>
          </p:cNvPr>
          <p:cNvSpPr txBox="1"/>
          <p:nvPr/>
        </p:nvSpPr>
        <p:spPr>
          <a:xfrm>
            <a:off x="5077399" y="6195248"/>
            <a:ext cx="3088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(4. ‘ASUS’</a:t>
            </a:r>
            <a:r>
              <a:rPr lang="ko-KR" altLang="en-US" sz="1400" dirty="0">
                <a:latin typeface="+mn-ea"/>
              </a:rPr>
              <a:t>사의 </a:t>
            </a:r>
            <a:r>
              <a:rPr lang="en-US" altLang="ko-KR" sz="1400" dirty="0">
                <a:latin typeface="+mn-ea"/>
              </a:rPr>
              <a:t>ASUS ROG ALLY’)</a:t>
            </a:r>
            <a:endParaRPr lang="ko-KR" altLang="en-US" sz="1400" dirty="0">
              <a:latin typeface="+mn-ea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7921CC0F-71F3-ADD8-1F9C-4B27676733B6}"/>
              </a:ext>
            </a:extLst>
          </p:cNvPr>
          <p:cNvGrpSpPr/>
          <p:nvPr/>
        </p:nvGrpSpPr>
        <p:grpSpPr>
          <a:xfrm>
            <a:off x="8033851" y="2320233"/>
            <a:ext cx="3547381" cy="2334371"/>
            <a:chOff x="7019183" y="2667473"/>
            <a:chExt cx="5145065" cy="3385735"/>
          </a:xfrm>
        </p:grpSpPr>
        <p:graphicFrame>
          <p:nvGraphicFramePr>
            <p:cNvPr id="29" name="차트 28">
              <a:extLst>
                <a:ext uri="{FF2B5EF4-FFF2-40B4-BE49-F238E27FC236}">
                  <a16:creationId xmlns:a16="http://schemas.microsoft.com/office/drawing/2014/main" id="{76A93111-17AB-B532-64E6-C2F95132051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68258255"/>
                </p:ext>
              </p:extLst>
            </p:nvPr>
          </p:nvGraphicFramePr>
          <p:xfrm>
            <a:off x="7019183" y="2977437"/>
            <a:ext cx="5145065" cy="30757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graphicFrame>
          <p:nvGraphicFramePr>
            <p:cNvPr id="30" name="다이어그램 29">
              <a:extLst>
                <a:ext uri="{FF2B5EF4-FFF2-40B4-BE49-F238E27FC236}">
                  <a16:creationId xmlns:a16="http://schemas.microsoft.com/office/drawing/2014/main" id="{B41A94AC-720A-561A-606A-87A69184378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86490502"/>
                </p:ext>
              </p:extLst>
            </p:nvPr>
          </p:nvGraphicFramePr>
          <p:xfrm>
            <a:off x="8641014" y="2667473"/>
            <a:ext cx="1951052" cy="237374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B754D5-D1D2-13D7-3920-759D1FABD91A}"/>
                </a:ext>
              </a:extLst>
            </p:cNvPr>
            <p:cNvSpPr txBox="1"/>
            <p:nvPr/>
          </p:nvSpPr>
          <p:spPr>
            <a:xfrm>
              <a:off x="7799414" y="3626026"/>
              <a:ext cx="1683198" cy="446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+mn-ea"/>
                </a:rPr>
                <a:t>181</a:t>
              </a:r>
              <a:r>
                <a:rPr lang="en-US" altLang="ko-KR" sz="1400" dirty="0">
                  <a:solidFill>
                    <a:schemeClr val="bg1"/>
                  </a:solidFill>
                </a:rPr>
                <a:t>% </a:t>
              </a:r>
              <a:r>
                <a:rPr lang="ko-KR" altLang="en-US" sz="1400" dirty="0">
                  <a:solidFill>
                    <a:schemeClr val="bg1"/>
                  </a:solidFill>
                </a:rPr>
                <a:t>증가</a:t>
              </a:r>
            </a:p>
          </p:txBody>
        </p:sp>
      </p:grpSp>
      <p:grpSp>
        <p:nvGrpSpPr>
          <p:cNvPr id="1029" name="그룹 1028">
            <a:extLst>
              <a:ext uri="{FF2B5EF4-FFF2-40B4-BE49-F238E27FC236}">
                <a16:creationId xmlns:a16="http://schemas.microsoft.com/office/drawing/2014/main" id="{F80B2F7C-0932-3134-7002-CF88E28E4C52}"/>
              </a:ext>
            </a:extLst>
          </p:cNvPr>
          <p:cNvGrpSpPr/>
          <p:nvPr/>
        </p:nvGrpSpPr>
        <p:grpSpPr>
          <a:xfrm>
            <a:off x="8041471" y="4664296"/>
            <a:ext cx="3547381" cy="1223752"/>
            <a:chOff x="8037661" y="4791813"/>
            <a:chExt cx="3866741" cy="1241081"/>
          </a:xfrm>
        </p:grpSpPr>
        <p:pic>
          <p:nvPicPr>
            <p:cNvPr id="1025" name="그림 1024">
              <a:extLst>
                <a:ext uri="{FF2B5EF4-FFF2-40B4-BE49-F238E27FC236}">
                  <a16:creationId xmlns:a16="http://schemas.microsoft.com/office/drawing/2014/main" id="{675960D6-3DAD-CFE1-C7C3-0FAEE4DBE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37661" y="4810604"/>
              <a:ext cx="1929527" cy="1222290"/>
            </a:xfrm>
            <a:prstGeom prst="rect">
              <a:avLst/>
            </a:prstGeom>
          </p:spPr>
        </p:pic>
        <p:pic>
          <p:nvPicPr>
            <p:cNvPr id="1027" name="그림 1026">
              <a:extLst>
                <a:ext uri="{FF2B5EF4-FFF2-40B4-BE49-F238E27FC236}">
                  <a16:creationId xmlns:a16="http://schemas.microsoft.com/office/drawing/2014/main" id="{E2175E2B-6D07-C277-8490-F8FC02A7D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967188" y="4791813"/>
              <a:ext cx="1937214" cy="1222290"/>
            </a:xfrm>
            <a:prstGeom prst="rect">
              <a:avLst/>
            </a:prstGeom>
          </p:spPr>
        </p:pic>
      </p:grpSp>
      <p:sp>
        <p:nvSpPr>
          <p:cNvPr id="1031" name="TextBox 1030">
            <a:extLst>
              <a:ext uri="{FF2B5EF4-FFF2-40B4-BE49-F238E27FC236}">
                <a16:creationId xmlns:a16="http://schemas.microsoft.com/office/drawing/2014/main" id="{A00436A3-9DCB-0AB8-5C66-82301C05F173}"/>
              </a:ext>
            </a:extLst>
          </p:cNvPr>
          <p:cNvSpPr txBox="1"/>
          <p:nvPr/>
        </p:nvSpPr>
        <p:spPr>
          <a:xfrm>
            <a:off x="8490369" y="5907587"/>
            <a:ext cx="2642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(5. </a:t>
            </a:r>
            <a:r>
              <a:rPr lang="ko-KR" altLang="en-US" sz="1400" dirty="0">
                <a:latin typeface="+mn-ea"/>
              </a:rPr>
              <a:t>국내 콘솔 게임 시장 규모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1864458A-ADC1-6316-F370-443C8C91D2CF}"/>
              </a:ext>
            </a:extLst>
          </p:cNvPr>
          <p:cNvSpPr txBox="1"/>
          <p:nvPr/>
        </p:nvSpPr>
        <p:spPr>
          <a:xfrm>
            <a:off x="8267551" y="6178685"/>
            <a:ext cx="3088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+mn-ea"/>
              </a:rPr>
              <a:t>(6. </a:t>
            </a:r>
            <a:r>
              <a:rPr lang="ko-KR" altLang="en-US" sz="1400" dirty="0" err="1">
                <a:latin typeface="+mn-ea"/>
              </a:rPr>
              <a:t>다크</a:t>
            </a:r>
            <a:r>
              <a:rPr lang="ko-KR" altLang="en-US" sz="1400" dirty="0">
                <a:latin typeface="+mn-ea"/>
              </a:rPr>
              <a:t> 소울 </a:t>
            </a:r>
            <a:r>
              <a:rPr lang="en-US" altLang="ko-KR" sz="1400" dirty="0">
                <a:latin typeface="+mn-ea"/>
              </a:rPr>
              <a:t>3 / </a:t>
            </a:r>
            <a:r>
              <a:rPr lang="ko-KR" altLang="en-US" sz="1400" dirty="0" err="1">
                <a:latin typeface="+mn-ea"/>
              </a:rPr>
              <a:t>엘든</a:t>
            </a:r>
            <a:r>
              <a:rPr lang="ko-KR" altLang="en-US" sz="1400" dirty="0">
                <a:latin typeface="+mn-ea"/>
              </a:rPr>
              <a:t> 링 판매량</a:t>
            </a:r>
            <a:r>
              <a:rPr lang="en-US" altLang="ko-KR" sz="1400" dirty="0">
                <a:latin typeface="+mn-ea"/>
              </a:rPr>
              <a:t>)</a:t>
            </a:r>
            <a:endParaRPr lang="ko-KR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4024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98A916-0072-994B-83CC-DD5D4E17396B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EA2F6D-0993-F93E-D4EA-3DD101BE57E9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ADA5352-ADF4-BAAB-B5C7-85836A29BB7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6" name="사다리꼴 5">
                <a:extLst>
                  <a:ext uri="{FF2B5EF4-FFF2-40B4-BE49-F238E27FC236}">
                    <a16:creationId xmlns:a16="http://schemas.microsoft.com/office/drawing/2014/main" id="{6EAD0A97-73E1-1EB6-C537-600341DCF94C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D554FDD2-3601-B2F1-A02F-02D926301214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71C9056B-FDDB-642D-983D-E23BC15FDD17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8BCF6C45-1667-8CB0-C219-1A80F979AB4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DB1EC638-9A13-A5BB-2545-53CE959C9466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2C55CC-FA73-DC9D-687D-956A471D73B0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4400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목표 </a:t>
              </a:r>
              <a:r>
                <a:rPr lang="ko-KR" altLang="en-US" sz="4400" dirty="0" err="1">
                  <a:effectLst/>
                  <a:latin typeface="+mn-ea"/>
                  <a:ea typeface="+mn-ea"/>
                </a:rPr>
                <a:t>비고객</a:t>
              </a:r>
              <a:r>
                <a:rPr lang="ko-KR" altLang="en-US" sz="4400" dirty="0">
                  <a:effectLst/>
                  <a:latin typeface="+mn-ea"/>
                  <a:ea typeface="+mn-ea"/>
                </a:rPr>
                <a:t> 계층 및 분석 결론</a:t>
              </a:r>
              <a:r>
                <a:rPr lang="en-US" altLang="ko-KR" sz="4400" dirty="0">
                  <a:effectLst/>
                  <a:latin typeface="+mn-ea"/>
                  <a:ea typeface="+mn-ea"/>
                </a:rPr>
                <a:t>&gt;</a:t>
              </a:r>
              <a:endParaRPr lang="ko-KR" altLang="en-US" sz="4400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04A31CBD-0372-C506-5BA0-38A46FD3010C}"/>
              </a:ext>
            </a:extLst>
          </p:cNvPr>
          <p:cNvSpPr txBox="1">
            <a:spLocks/>
          </p:cNvSpPr>
          <p:nvPr/>
        </p:nvSpPr>
        <p:spPr>
          <a:xfrm>
            <a:off x="349694" y="1969244"/>
            <a:ext cx="11483852" cy="396624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i="0" dirty="0">
                <a:effectLst/>
                <a:latin typeface="+mn-ea"/>
              </a:rPr>
              <a:t>1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</a:t>
            </a:r>
            <a:r>
              <a:rPr lang="en-US" altLang="ko-KR" sz="1600" i="0" dirty="0">
                <a:effectLst/>
                <a:latin typeface="+mn-ea"/>
              </a:rPr>
              <a:t> : </a:t>
            </a:r>
            <a:r>
              <a:rPr lang="ko-KR" altLang="en-US" sz="1600" b="1" i="0" dirty="0">
                <a:effectLst/>
                <a:latin typeface="+mn-ea"/>
              </a:rPr>
              <a:t>액션 롤플레잉 </a:t>
            </a:r>
            <a:r>
              <a:rPr lang="ko-KR" altLang="en-US" sz="1600" i="0" dirty="0">
                <a:effectLst/>
                <a:latin typeface="+mn-ea"/>
              </a:rPr>
              <a:t>게임이나 </a:t>
            </a:r>
            <a:r>
              <a:rPr lang="ko-KR" altLang="en-US" sz="1600" b="1" i="0" dirty="0">
                <a:effectLst/>
                <a:latin typeface="+mn-ea"/>
              </a:rPr>
              <a:t>액션 </a:t>
            </a:r>
            <a:r>
              <a:rPr lang="ko-KR" altLang="en-US" sz="1600" b="1" i="0" dirty="0" err="1">
                <a:effectLst/>
                <a:latin typeface="+mn-ea"/>
              </a:rPr>
              <a:t>어드벤쳐</a:t>
            </a:r>
            <a:r>
              <a:rPr lang="ko-KR" altLang="en-US" sz="1600" b="1" i="0" dirty="0">
                <a:effectLst/>
                <a:latin typeface="+mn-ea"/>
              </a:rPr>
              <a:t> </a:t>
            </a:r>
            <a:r>
              <a:rPr lang="ko-KR" altLang="en-US" sz="1600" i="0" dirty="0">
                <a:effectLst/>
                <a:latin typeface="+mn-ea"/>
              </a:rPr>
              <a:t>게임을 좋아하는 사람들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장르의 </a:t>
            </a:r>
            <a:r>
              <a:rPr lang="ko-KR" altLang="en-US" sz="1600" b="1" i="0" dirty="0">
                <a:effectLst/>
                <a:latin typeface="+mn-ea"/>
              </a:rPr>
              <a:t>어렵고 불친절한 특성 때문에</a:t>
            </a:r>
            <a:r>
              <a:rPr lang="ko-KR" altLang="en-US" sz="1600" i="0" dirty="0">
                <a:effectLst/>
                <a:latin typeface="+mn-ea"/>
              </a:rPr>
              <a:t> </a:t>
            </a:r>
            <a:r>
              <a:rPr lang="ko-KR" altLang="en-US" sz="1600" i="0" dirty="0" err="1">
                <a:effectLst/>
                <a:latin typeface="+mn-ea"/>
              </a:rPr>
              <a:t>소울라이크</a:t>
            </a:r>
            <a:r>
              <a:rPr lang="ko-KR" altLang="en-US" sz="1600" i="0" dirty="0">
                <a:effectLst/>
                <a:latin typeface="+mn-ea"/>
              </a:rPr>
              <a:t> 게임들을 꺼려하는 사람들 </a:t>
            </a:r>
            <a:endParaRPr lang="en-US" altLang="ko-KR" sz="1600" i="0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★ </a:t>
            </a:r>
            <a:r>
              <a:rPr lang="en-US" altLang="ko-KR" sz="1600" b="1" dirty="0">
                <a:effectLst/>
                <a:latin typeface="+mn-ea"/>
              </a:rPr>
              <a:t>3</a:t>
            </a:r>
            <a:r>
              <a:rPr lang="ko-KR" altLang="en-US" sz="1600" b="1" i="0" dirty="0">
                <a:effectLst/>
                <a:latin typeface="+mn-ea"/>
              </a:rPr>
              <a:t>번째 </a:t>
            </a:r>
            <a:r>
              <a:rPr lang="ko-KR" altLang="en-US" sz="1600" i="0" dirty="0">
                <a:effectLst/>
                <a:latin typeface="+mn-ea"/>
              </a:rPr>
              <a:t>계층 대상 </a:t>
            </a:r>
            <a:r>
              <a:rPr lang="en-US" altLang="ko-KR" sz="1600" i="0" dirty="0">
                <a:effectLst/>
                <a:latin typeface="+mn-ea"/>
              </a:rPr>
              <a:t>: </a:t>
            </a:r>
            <a:r>
              <a:rPr lang="ko-KR" altLang="en-US" sz="1600" i="0" dirty="0" err="1">
                <a:effectLst/>
                <a:latin typeface="+mn-ea"/>
              </a:rPr>
              <a:t>소울라이크에</a:t>
            </a:r>
            <a:r>
              <a:rPr lang="ko-KR" altLang="en-US" sz="1600" i="0" dirty="0">
                <a:effectLst/>
                <a:latin typeface="+mn-ea"/>
              </a:rPr>
              <a:t> 대해 전혀 관심이 없지만 </a:t>
            </a:r>
            <a:r>
              <a:rPr lang="ko-KR" altLang="en-US" sz="1600" b="1" i="0" dirty="0">
                <a:effectLst/>
                <a:latin typeface="+mn-ea"/>
              </a:rPr>
              <a:t>콘솔 게임을 즐겨하던 사람들</a:t>
            </a:r>
            <a:endParaRPr lang="en-US" altLang="ko-KR" sz="1600" b="1" dirty="0">
              <a:effectLst/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▶ </a:t>
            </a:r>
            <a:r>
              <a:rPr lang="ko-KR" altLang="en-US" sz="1600" b="1" dirty="0">
                <a:latin typeface="+mn-ea"/>
              </a:rPr>
              <a:t>결론 </a:t>
            </a:r>
            <a:r>
              <a:rPr lang="en-US" altLang="ko-KR" sz="1600" b="1" dirty="0">
                <a:latin typeface="+mn-ea"/>
              </a:rPr>
              <a:t>1 </a:t>
            </a:r>
            <a:r>
              <a:rPr lang="en-US" altLang="ko-KR" sz="1600" dirty="0">
                <a:latin typeface="+mn-ea"/>
              </a:rPr>
              <a:t>:</a:t>
            </a:r>
            <a:r>
              <a:rPr lang="ko-KR" altLang="en-US" sz="1600" dirty="0">
                <a:latin typeface="+mn-ea"/>
              </a:rPr>
              <a:t> 국내외 콘솔게임 시장 규모의 확대와 콘솔 게임에서 </a:t>
            </a:r>
            <a:r>
              <a:rPr lang="ko-KR" altLang="en-US" sz="1600" dirty="0" err="1">
                <a:latin typeface="+mn-ea"/>
              </a:rPr>
              <a:t>소울라이크의</a:t>
            </a:r>
            <a:r>
              <a:rPr lang="ko-KR" altLang="en-US" sz="1600" dirty="0">
                <a:latin typeface="+mn-ea"/>
              </a:rPr>
              <a:t> 인기</a:t>
            </a:r>
            <a:endParaRPr lang="en-US" altLang="ko-KR" sz="1600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▶ </a:t>
            </a:r>
            <a:r>
              <a:rPr lang="ko-KR" altLang="en-US" sz="1600" b="1" dirty="0">
                <a:latin typeface="+mn-ea"/>
              </a:rPr>
              <a:t>결론 </a:t>
            </a:r>
            <a:r>
              <a:rPr lang="en-US" altLang="ko-KR" sz="1600" b="1" dirty="0">
                <a:latin typeface="+mn-ea"/>
              </a:rPr>
              <a:t>2</a:t>
            </a:r>
            <a:r>
              <a:rPr lang="en-US" altLang="ko-KR" sz="1600" dirty="0">
                <a:latin typeface="+mn-ea"/>
              </a:rPr>
              <a:t>:</a:t>
            </a:r>
            <a:r>
              <a:rPr lang="ko-KR" altLang="en-US" sz="1600" dirty="0">
                <a:latin typeface="+mn-ea"/>
              </a:rPr>
              <a:t> 여러 게임 장르에서 </a:t>
            </a:r>
            <a:r>
              <a:rPr lang="ko-KR" altLang="en-US" sz="1600" dirty="0" err="1">
                <a:latin typeface="+mn-ea"/>
              </a:rPr>
              <a:t>소울라이크</a:t>
            </a:r>
            <a:r>
              <a:rPr lang="ko-KR" altLang="en-US" sz="1600" dirty="0">
                <a:latin typeface="+mn-ea"/>
              </a:rPr>
              <a:t> 전투 시스템을 채용하는 추세</a:t>
            </a:r>
            <a:endParaRPr lang="en-US" altLang="ko-KR" sz="1600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1600" dirty="0">
                <a:latin typeface="+mn-ea"/>
              </a:rPr>
              <a:t>▶ </a:t>
            </a:r>
            <a:r>
              <a:rPr lang="ko-KR" altLang="en-US" sz="1600" b="1" dirty="0">
                <a:latin typeface="+mn-ea"/>
              </a:rPr>
              <a:t>결론 </a:t>
            </a:r>
            <a:r>
              <a:rPr lang="en-US" altLang="ko-KR" sz="1600" b="1" dirty="0">
                <a:latin typeface="+mn-ea"/>
              </a:rPr>
              <a:t>3 </a:t>
            </a:r>
            <a:r>
              <a:rPr lang="en-US" altLang="ko-KR" sz="1600" dirty="0">
                <a:latin typeface="+mn-ea"/>
              </a:rPr>
              <a:t>: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소울라이크</a:t>
            </a:r>
            <a:r>
              <a:rPr lang="ko-KR" altLang="en-US" sz="1600" dirty="0">
                <a:latin typeface="+mn-ea"/>
              </a:rPr>
              <a:t> 장르만의 불친절함과 불편함이 존재</a:t>
            </a:r>
            <a:endParaRPr lang="en-US" altLang="ko-KR" sz="16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800" dirty="0">
                <a:latin typeface="+mn-ea"/>
              </a:rPr>
              <a:t>→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기존 </a:t>
            </a:r>
            <a:r>
              <a:rPr lang="ko-KR" altLang="en-US" sz="1800" dirty="0" err="1">
                <a:latin typeface="+mn-ea"/>
              </a:rPr>
              <a:t>소울라이크의</a:t>
            </a:r>
            <a:r>
              <a:rPr lang="ko-KR" altLang="en-US" sz="1800" dirty="0">
                <a:latin typeface="+mn-ea"/>
              </a:rPr>
              <a:t> </a:t>
            </a:r>
            <a:r>
              <a:rPr lang="ko-KR" altLang="en-US" sz="1800" b="1" dirty="0">
                <a:latin typeface="+mn-ea"/>
              </a:rPr>
              <a:t>불친절함을 제거</a:t>
            </a:r>
            <a:r>
              <a:rPr lang="ko-KR" altLang="en-US" sz="1800" dirty="0">
                <a:latin typeface="+mn-ea"/>
              </a:rPr>
              <a:t>한</a:t>
            </a:r>
            <a:r>
              <a:rPr lang="en-US" altLang="ko-KR" sz="1800" dirty="0">
                <a:latin typeface="+mn-ea"/>
              </a:rPr>
              <a:t>,</a:t>
            </a:r>
            <a:r>
              <a:rPr lang="ko-KR" altLang="en-US" sz="1800" dirty="0">
                <a:latin typeface="+mn-ea"/>
              </a:rPr>
              <a:t> 전투 시스템에 초점을 맞춘 </a:t>
            </a:r>
            <a:r>
              <a:rPr lang="en-US" altLang="ko-KR" sz="1800" b="1" dirty="0">
                <a:latin typeface="+mn-ea"/>
              </a:rPr>
              <a:t>[</a:t>
            </a:r>
            <a:r>
              <a:rPr lang="ko-KR" altLang="en-US" sz="1800" b="1" dirty="0">
                <a:latin typeface="+mn-ea"/>
              </a:rPr>
              <a:t>전투 시뮬레이터</a:t>
            </a:r>
            <a:r>
              <a:rPr lang="en-US" altLang="ko-KR" sz="1800" b="1" dirty="0">
                <a:latin typeface="+mn-ea"/>
              </a:rPr>
              <a:t>]</a:t>
            </a:r>
            <a:r>
              <a:rPr lang="ko-KR" altLang="en-US" sz="1800" b="1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기획</a:t>
            </a:r>
            <a:endParaRPr lang="en-US" altLang="ko-KR" sz="1800" i="0" dirty="0"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0918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BEA56E46-F02B-9754-07A1-A7A12C4B9A18}"/>
              </a:ext>
            </a:extLst>
          </p:cNvPr>
          <p:cNvSpPr/>
          <p:nvPr/>
        </p:nvSpPr>
        <p:spPr>
          <a:xfrm rot="5400000">
            <a:off x="3781714" y="-873761"/>
            <a:ext cx="4765038" cy="8605521"/>
          </a:xfrm>
          <a:prstGeom prst="rect">
            <a:avLst/>
          </a:prstGeom>
          <a:solidFill>
            <a:schemeClr val="bg1">
              <a:lumMod val="85000"/>
              <a:lumOff val="15000"/>
              <a:alpha val="20000"/>
            </a:schemeClr>
          </a:solidFill>
          <a:ln w="50800">
            <a:solidFill>
              <a:schemeClr val="tx1"/>
            </a:solidFill>
          </a:ln>
          <a:effectLst>
            <a:glow rad="127000">
              <a:schemeClr val="bg1">
                <a:lumMod val="75000"/>
                <a:lumOff val="25000"/>
                <a:alpha val="96000"/>
              </a:schemeClr>
            </a:glow>
          </a:effectLst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97936C0-4BC4-5F33-BC77-1BDD7A45BAFA}"/>
              </a:ext>
            </a:extLst>
          </p:cNvPr>
          <p:cNvGrpSpPr/>
          <p:nvPr/>
        </p:nvGrpSpPr>
        <p:grpSpPr>
          <a:xfrm>
            <a:off x="2281370" y="1744882"/>
            <a:ext cx="7629259" cy="3368235"/>
            <a:chOff x="2340741" y="1701649"/>
            <a:chExt cx="7629259" cy="3368235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97A5C4-D3C2-087F-1A6C-9B00CAD6828C}"/>
                </a:ext>
              </a:extLst>
            </p:cNvPr>
            <p:cNvGrpSpPr/>
            <p:nvPr/>
          </p:nvGrpSpPr>
          <p:grpSpPr>
            <a:xfrm rot="5400000">
              <a:off x="7411565" y="629515"/>
              <a:ext cx="1370474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6B886D06-6BAD-5977-659F-8837092EB44E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A2560FB-5F5E-BB98-CFBF-AE5001C5D72C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2B092D84-7868-7E23-56B3-EA5EC6172FF7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4" name="사다리꼴 13">
                <a:extLst>
                  <a:ext uri="{FF2B5EF4-FFF2-40B4-BE49-F238E27FC236}">
                    <a16:creationId xmlns:a16="http://schemas.microsoft.com/office/drawing/2014/main" id="{BA2CF808-2E47-868B-6580-131224A89108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5" name="이등변 삼각형 14">
                <a:extLst>
                  <a:ext uri="{FF2B5EF4-FFF2-40B4-BE49-F238E27FC236}">
                    <a16:creationId xmlns:a16="http://schemas.microsoft.com/office/drawing/2014/main" id="{2BB0CAE1-1333-AC4E-C858-0EC3C6E2CDD2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D96C265-D0F5-896A-360F-AFED5E6B1BD7}"/>
                </a:ext>
              </a:extLst>
            </p:cNvPr>
            <p:cNvGrpSpPr/>
            <p:nvPr/>
          </p:nvGrpSpPr>
          <p:grpSpPr>
            <a:xfrm rot="16200000">
              <a:off x="3645337" y="2491617"/>
              <a:ext cx="1410137" cy="3746396"/>
              <a:chOff x="2743200" y="1422854"/>
              <a:chExt cx="1231392" cy="2212118"/>
            </a:xfrm>
            <a:solidFill>
              <a:schemeClr val="accent1"/>
            </a:solidFill>
            <a:effectLst>
              <a:outerShdw blurRad="38100" dist="127000" dir="5400000" algn="ctr" rotWithShape="0">
                <a:schemeClr val="bg1">
                  <a:lumMod val="95000"/>
                  <a:lumOff val="5000"/>
                </a:schemeClr>
              </a:outerShdw>
            </a:effectLst>
          </p:grpSpPr>
          <p:sp>
            <p:nvSpPr>
              <p:cNvPr id="17" name="사다리꼴 16">
                <a:extLst>
                  <a:ext uri="{FF2B5EF4-FFF2-40B4-BE49-F238E27FC236}">
                    <a16:creationId xmlns:a16="http://schemas.microsoft.com/office/drawing/2014/main" id="{D5925AB0-0004-9EA5-FC6F-99AEF6DBCF47}"/>
                  </a:ext>
                </a:extLst>
              </p:cNvPr>
              <p:cNvSpPr/>
              <p:nvPr/>
            </p:nvSpPr>
            <p:spPr>
              <a:xfrm flipV="1">
                <a:off x="2743200" y="3071028"/>
                <a:ext cx="1231392" cy="149991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BAB9FDD1-F42B-B3AD-236E-A982A9A97202}"/>
                  </a:ext>
                </a:extLst>
              </p:cNvPr>
              <p:cNvSpPr/>
              <p:nvPr/>
            </p:nvSpPr>
            <p:spPr>
              <a:xfrm>
                <a:off x="3221848" y="3221019"/>
                <a:ext cx="274096" cy="41395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19" name="사다리꼴 18">
                <a:extLst>
                  <a:ext uri="{FF2B5EF4-FFF2-40B4-BE49-F238E27FC236}">
                    <a16:creationId xmlns:a16="http://schemas.microsoft.com/office/drawing/2014/main" id="{37EE1C45-E4C7-8A7C-D1E7-54D94DE27CD0}"/>
                  </a:ext>
                </a:extLst>
              </p:cNvPr>
              <p:cNvSpPr/>
              <p:nvPr/>
            </p:nvSpPr>
            <p:spPr>
              <a:xfrm>
                <a:off x="3060700" y="1648869"/>
                <a:ext cx="596900" cy="1311387"/>
              </a:xfrm>
              <a:prstGeom prst="trapezoid">
                <a:avLst>
                  <a:gd name="adj" fmla="val 15710"/>
                </a:avLst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0" name="사다리꼴 19">
                <a:extLst>
                  <a:ext uri="{FF2B5EF4-FFF2-40B4-BE49-F238E27FC236}">
                    <a16:creationId xmlns:a16="http://schemas.microsoft.com/office/drawing/2014/main" id="{5E3906CB-B2B2-FF8C-8EE7-B2634B15B32D}"/>
                  </a:ext>
                </a:extLst>
              </p:cNvPr>
              <p:cNvSpPr/>
              <p:nvPr/>
            </p:nvSpPr>
            <p:spPr>
              <a:xfrm>
                <a:off x="2743200" y="2940444"/>
                <a:ext cx="1231392" cy="130588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E0957C89-E66B-2376-DD27-3CE87747145F}"/>
                  </a:ext>
                </a:extLst>
              </p:cNvPr>
              <p:cNvSpPr/>
              <p:nvPr/>
            </p:nvSpPr>
            <p:spPr>
              <a:xfrm>
                <a:off x="3155124" y="1422854"/>
                <a:ext cx="410613" cy="226469"/>
              </a:xfrm>
              <a:prstGeom prst="triangle">
                <a:avLst/>
              </a:prstGeom>
              <a:solidFill>
                <a:schemeClr val="tx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+mn-ea"/>
                </a:endParaRPr>
              </a:p>
            </p:txBody>
          </p:sp>
        </p:grp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835BA3D4-A38C-79E3-D232-B727AFAD16C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4368822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및 특징</a:t>
              </a: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65E41178-48B0-13A6-67E1-D145E2B2524D}"/>
                </a:ext>
              </a:extLst>
            </p:cNvPr>
            <p:cNvSpPr txBox="1">
              <a:spLocks/>
            </p:cNvSpPr>
            <p:nvPr/>
          </p:nvSpPr>
          <p:spPr>
            <a:xfrm>
              <a:off x="6228064" y="3637280"/>
              <a:ext cx="3741936" cy="7010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38100" h="381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ko-KR" altLang="en-US" sz="4000" dirty="0">
                  <a:latin typeface="+mn-ea"/>
                  <a:ea typeface="+mn-ea"/>
                </a:rPr>
                <a:t>게임 소개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CEE9C457-AB75-3D74-68FA-02FEBB7BD1E7}"/>
                </a:ext>
              </a:extLst>
            </p:cNvPr>
            <p:cNvSpPr txBox="1">
              <a:spLocks/>
            </p:cNvSpPr>
            <p:nvPr/>
          </p:nvSpPr>
          <p:spPr>
            <a:xfrm>
              <a:off x="2340741" y="1701649"/>
              <a:ext cx="3455415" cy="1594510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635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Chapter</a:t>
              </a:r>
            </a:p>
            <a:p>
              <a:pPr algn="l"/>
              <a:r>
                <a:rPr lang="en-US" altLang="ko-KR" dirty="0">
                  <a:effectLst/>
                  <a:latin typeface="+mn-ea"/>
                  <a:ea typeface="+mn-ea"/>
                </a:rPr>
                <a:t>&lt;3&gt;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8955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64FB470-138B-82FB-9B65-E6C278D3062C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B100C8-0B5A-8315-A006-4E3FB31C16FE}"/>
              </a:ext>
            </a:extLst>
          </p:cNvPr>
          <p:cNvSpPr txBox="1"/>
          <p:nvPr/>
        </p:nvSpPr>
        <p:spPr>
          <a:xfrm>
            <a:off x="4449120" y="3521046"/>
            <a:ext cx="3285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소울라이크</a:t>
            </a:r>
            <a:r>
              <a:rPr lang="ko-KR" altLang="en-US" dirty="0"/>
              <a:t> 게임 전투 장면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87204A-D50A-4078-0C5E-430097E5E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저희의 게임은</a:t>
            </a:r>
            <a:r>
              <a:rPr lang="en-US" altLang="ko-KR" sz="4000" dirty="0"/>
              <a:t>?</a:t>
            </a:r>
            <a:endParaRPr lang="ko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23147-8914-F3B1-413D-AC5241841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48" y="5351940"/>
            <a:ext cx="10515600" cy="10312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dirty="0"/>
              <a:t>&lt;</a:t>
            </a:r>
            <a:r>
              <a:rPr lang="ko-KR" altLang="en-US" dirty="0" err="1"/>
              <a:t>소울라이크</a:t>
            </a:r>
            <a:r>
              <a:rPr lang="ko-KR" altLang="en-US" dirty="0"/>
              <a:t> 전투 시뮬레이터</a:t>
            </a:r>
            <a:r>
              <a:rPr lang="en-US" altLang="ko-KR" dirty="0"/>
              <a:t>&gt;</a:t>
            </a:r>
          </a:p>
          <a:p>
            <a:pPr marL="0" indent="0" algn="ctr">
              <a:buNone/>
            </a:pPr>
            <a:r>
              <a:rPr lang="ko-KR" altLang="en-US" dirty="0"/>
              <a:t>자신의 캐릭터를 설정하고</a:t>
            </a:r>
            <a:r>
              <a:rPr lang="en-US" altLang="ko-KR" dirty="0"/>
              <a:t> </a:t>
            </a:r>
            <a:r>
              <a:rPr lang="ko-KR" altLang="en-US" dirty="0"/>
              <a:t>자신의 적을 입맛대로 만들어</a:t>
            </a:r>
            <a:r>
              <a:rPr lang="en-US" altLang="ko-KR" dirty="0"/>
              <a:t> </a:t>
            </a:r>
            <a:r>
              <a:rPr lang="ko-KR" altLang="en-US" dirty="0"/>
              <a:t>그 적을 무찔러라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1661BE-7A8B-6748-D6FF-7652A9F18BAE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961FDCF-5778-811D-91BB-BB6D7812AD90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10" name="사다리꼴 9">
                <a:extLst>
                  <a:ext uri="{FF2B5EF4-FFF2-40B4-BE49-F238E27FC236}">
                    <a16:creationId xmlns:a16="http://schemas.microsoft.com/office/drawing/2014/main" id="{2E8E0E71-2D85-04C6-DAA4-B56B33164F75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F7AAE3E4-A610-1FFA-0A6C-F59F31DC3580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7F6E0D9-1EF8-4A48-6F96-C395013084FA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사다리꼴 12">
                <a:extLst>
                  <a:ext uri="{FF2B5EF4-FFF2-40B4-BE49-F238E27FC236}">
                    <a16:creationId xmlns:a16="http://schemas.microsoft.com/office/drawing/2014/main" id="{C9398570-DD00-E884-FD43-C1E481653DA4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이등변 삼각형 13">
                <a:extLst>
                  <a:ext uri="{FF2B5EF4-FFF2-40B4-BE49-F238E27FC236}">
                    <a16:creationId xmlns:a16="http://schemas.microsoft.com/office/drawing/2014/main" id="{8978A2EE-863C-0525-FC5B-77AC938B3E49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F93DDA39-DF9E-22F2-B7CF-AC65E963FAB6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C736F60-EA8B-F3AD-4B87-106E22AA1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747" y="2186558"/>
            <a:ext cx="5252802" cy="295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3603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077E1BF-E0F6-27A2-4C8A-7AC9F343E5E5}"/>
              </a:ext>
            </a:extLst>
          </p:cNvPr>
          <p:cNvSpPr/>
          <p:nvPr/>
        </p:nvSpPr>
        <p:spPr>
          <a:xfrm rot="5400000">
            <a:off x="3775141" y="-1569019"/>
            <a:ext cx="4632959" cy="11692764"/>
          </a:xfrm>
          <a:prstGeom prst="rect">
            <a:avLst/>
          </a:prstGeom>
          <a:solidFill>
            <a:schemeClr val="tx1">
              <a:lumMod val="50000"/>
              <a:alpha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contourW="12700">
              <a:contourClr>
                <a:schemeClr val="tx1">
                  <a:lumMod val="65000"/>
                </a:schemeClr>
              </a:contourClr>
            </a:sp3d>
          </a:bodyPr>
          <a:lstStyle/>
          <a:p>
            <a:pPr algn="ctr"/>
            <a:endParaRPr lang="ko-KR" altLang="en-US" dirty="0">
              <a:effectLst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B3C5B28-ED43-6C6D-A51C-53728E4B4546}"/>
              </a:ext>
            </a:extLst>
          </p:cNvPr>
          <p:cNvSpPr/>
          <p:nvPr/>
        </p:nvSpPr>
        <p:spPr>
          <a:xfrm>
            <a:off x="460392" y="2202930"/>
            <a:ext cx="5528031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2DEF49C-AD9C-29BE-E7BE-0B1174CF2C8C}"/>
              </a:ext>
            </a:extLst>
          </p:cNvPr>
          <p:cNvGrpSpPr/>
          <p:nvPr/>
        </p:nvGrpSpPr>
        <p:grpSpPr>
          <a:xfrm>
            <a:off x="245239" y="193040"/>
            <a:ext cx="11692761" cy="1534158"/>
            <a:chOff x="367159" y="303214"/>
            <a:chExt cx="11457683" cy="153415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A0BF39B-50AC-732F-96C5-492D8BE45A6C}"/>
                </a:ext>
              </a:extLst>
            </p:cNvPr>
            <p:cNvGrpSpPr/>
            <p:nvPr/>
          </p:nvGrpSpPr>
          <p:grpSpPr>
            <a:xfrm>
              <a:off x="367159" y="303214"/>
              <a:ext cx="11457683" cy="1534158"/>
              <a:chOff x="367159" y="303214"/>
              <a:chExt cx="11457683" cy="1534158"/>
            </a:xfrm>
            <a:effectLst>
              <a:glow rad="101600">
                <a:schemeClr val="tx1"/>
              </a:glow>
            </a:effectLst>
          </p:grpSpPr>
          <p:sp>
            <p:nvSpPr>
              <p:cNvPr id="8" name="사다리꼴 7">
                <a:extLst>
                  <a:ext uri="{FF2B5EF4-FFF2-40B4-BE49-F238E27FC236}">
                    <a16:creationId xmlns:a16="http://schemas.microsoft.com/office/drawing/2014/main" id="{711D2098-F1DA-AABA-AB6E-99D5FE47D1B0}"/>
                  </a:ext>
                </a:extLst>
              </p:cNvPr>
              <p:cNvSpPr/>
              <p:nvPr/>
            </p:nvSpPr>
            <p:spPr>
              <a:xfrm rot="5400000">
                <a:off x="5981986" y="-3784510"/>
                <a:ext cx="875344" cy="9749949"/>
              </a:xfrm>
              <a:prstGeom prst="trapezoid">
                <a:avLst>
                  <a:gd name="adj" fmla="val 0"/>
                </a:avLst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사다리꼴 8">
                <a:extLst>
                  <a:ext uri="{FF2B5EF4-FFF2-40B4-BE49-F238E27FC236}">
                    <a16:creationId xmlns:a16="http://schemas.microsoft.com/office/drawing/2014/main" id="{2EBCAC14-5EC8-D6F1-ABB4-9CC300667C58}"/>
                  </a:ext>
                </a:extLst>
              </p:cNvPr>
              <p:cNvSpPr/>
              <p:nvPr/>
            </p:nvSpPr>
            <p:spPr>
              <a:xfrm rot="5400000" flipV="1">
                <a:off x="442571" y="941070"/>
                <a:ext cx="1534158" cy="258445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D639563F-FF1F-58FC-5AE1-EE0A4250924E}"/>
                  </a:ext>
                </a:extLst>
              </p:cNvPr>
              <p:cNvSpPr/>
              <p:nvPr/>
            </p:nvSpPr>
            <p:spPr>
              <a:xfrm rot="5400000">
                <a:off x="553049" y="713658"/>
                <a:ext cx="341489" cy="713269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사다리꼴 10">
                <a:extLst>
                  <a:ext uri="{FF2B5EF4-FFF2-40B4-BE49-F238E27FC236}">
                    <a16:creationId xmlns:a16="http://schemas.microsoft.com/office/drawing/2014/main" id="{7E3A7BF5-F8FD-FDF0-D7A8-2F400C8AA0E8}"/>
                  </a:ext>
                </a:extLst>
              </p:cNvPr>
              <p:cNvSpPr/>
              <p:nvPr/>
            </p:nvSpPr>
            <p:spPr>
              <a:xfrm rot="5400000">
                <a:off x="684292" y="957787"/>
                <a:ext cx="1534158" cy="225012"/>
              </a:xfrm>
              <a:prstGeom prst="trapezoid">
                <a:avLst>
                  <a:gd name="adj" fmla="val 93852"/>
                </a:avLst>
              </a:prstGeom>
              <a:solidFill>
                <a:schemeClr val="tx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이등변 삼각형 11">
                <a:extLst>
                  <a:ext uri="{FF2B5EF4-FFF2-40B4-BE49-F238E27FC236}">
                    <a16:creationId xmlns:a16="http://schemas.microsoft.com/office/drawing/2014/main" id="{1104024F-3505-7AA9-E29C-B93E946BDBBC}"/>
                  </a:ext>
                </a:extLst>
              </p:cNvPr>
              <p:cNvSpPr/>
              <p:nvPr/>
            </p:nvSpPr>
            <p:spPr>
              <a:xfrm rot="5400000">
                <a:off x="11122067" y="825361"/>
                <a:ext cx="875342" cy="530209"/>
              </a:xfrm>
              <a:prstGeom prst="triangl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chemeClr val="tx1">
                      <a:lumMod val="65000"/>
                    </a:schemeClr>
                  </a:contourClr>
                </a:sp3d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5AD7F33E-8648-6E8E-F719-D5784960D1A1}"/>
                </a:ext>
              </a:extLst>
            </p:cNvPr>
            <p:cNvSpPr txBox="1">
              <a:spLocks/>
            </p:cNvSpPr>
            <p:nvPr/>
          </p:nvSpPr>
          <p:spPr>
            <a:xfrm>
              <a:off x="1544683" y="652792"/>
              <a:ext cx="9749950" cy="83029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  <a:scene3d>
                <a:camera prst="orthographicFront"/>
                <a:lightRig rig="threePt" dir="t"/>
              </a:scene3d>
              <a:sp3d extrusionH="57150">
                <a:bevelT w="25400" h="63500" prst="relaxedInset"/>
              </a:sp3d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800" b="1" i="0" kern="1200" cap="all">
                  <a:solidFill>
                    <a:schemeClr val="tx1"/>
                  </a:solidFill>
                  <a:effectLst>
                    <a:outerShdw blurRad="50800" dist="63500" dir="2700000" algn="tl" rotWithShape="0">
                      <a:srgbClr val="000000">
                        <a:alpha val="48000"/>
                      </a:srgbClr>
                    </a:outerShdw>
                  </a:effectLst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dirty="0">
                  <a:effectLst/>
                  <a:latin typeface="+mn-ea"/>
                  <a:ea typeface="+mn-ea"/>
                </a:rPr>
                <a:t>&lt;</a:t>
              </a:r>
              <a:r>
                <a:rPr lang="ko-KR" altLang="en-US" dirty="0">
                  <a:effectLst/>
                  <a:latin typeface="+mn-ea"/>
                  <a:ea typeface="+mn-ea"/>
                </a:rPr>
                <a:t>게임 소개</a:t>
              </a:r>
              <a:r>
                <a:rPr lang="en-US" altLang="ko-KR" dirty="0">
                  <a:effectLst/>
                  <a:latin typeface="+mn-ea"/>
                  <a:ea typeface="+mn-ea"/>
                </a:rPr>
                <a:t>&gt;</a:t>
              </a:r>
              <a:endParaRPr lang="ko-KR" altLang="en-US" dirty="0">
                <a:effectLst/>
                <a:latin typeface="+mn-ea"/>
                <a:ea typeface="+mn-ea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5B781-DE2D-8D67-7632-EC8FDE442DCC}"/>
              </a:ext>
            </a:extLst>
          </p:cNvPr>
          <p:cNvSpPr txBox="1"/>
          <p:nvPr/>
        </p:nvSpPr>
        <p:spPr>
          <a:xfrm>
            <a:off x="864681" y="5923264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 err="1"/>
              <a:t>싱글플레이</a:t>
            </a:r>
            <a:r>
              <a:rPr lang="ko-KR" altLang="en-US" dirty="0"/>
              <a:t> 캐릭터 설정</a:t>
            </a:r>
            <a:r>
              <a:rPr lang="en-US" altLang="ko-KR" dirty="0"/>
              <a:t>)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1930E7AC-BA85-E107-64DB-9CFA31473EDB}"/>
              </a:ext>
            </a:extLst>
          </p:cNvPr>
          <p:cNvSpPr txBox="1">
            <a:spLocks/>
          </p:cNvSpPr>
          <p:nvPr/>
        </p:nvSpPr>
        <p:spPr>
          <a:xfrm>
            <a:off x="8758518" y="574589"/>
            <a:ext cx="2758573" cy="595988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threePt" dir="t"/>
            </a:scene3d>
            <a:sp3d>
              <a:bevelT w="38100" h="38100"/>
            </a:sp3d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800" b="1" dirty="0">
                <a:effectLst/>
                <a:latin typeface="+mn-ea"/>
              </a:rPr>
              <a:t>플레이 방식</a:t>
            </a:r>
            <a:endParaRPr lang="en-US" altLang="ko-KR" sz="2800" b="1" dirty="0">
              <a:effectLst/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0C3CC69-3E32-92F3-6443-50EACB3FABDA}"/>
              </a:ext>
            </a:extLst>
          </p:cNvPr>
          <p:cNvSpPr/>
          <p:nvPr/>
        </p:nvSpPr>
        <p:spPr>
          <a:xfrm>
            <a:off x="6167081" y="2202930"/>
            <a:ext cx="5564527" cy="3671316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CBDEBB-854D-8783-124D-272FFA2A5B1D}"/>
              </a:ext>
            </a:extLst>
          </p:cNvPr>
          <p:cNvSpPr txBox="1"/>
          <p:nvPr/>
        </p:nvSpPr>
        <p:spPr>
          <a:xfrm>
            <a:off x="7630820" y="3903216"/>
            <a:ext cx="26370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캐릭터 설정 화면 </a:t>
            </a:r>
            <a:r>
              <a:rPr lang="en-US" altLang="ko-KR" dirty="0"/>
              <a:t>- </a:t>
            </a:r>
            <a:r>
              <a:rPr lang="ko-KR" altLang="en-US" dirty="0"/>
              <a:t>멀티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73DE71E-B006-B668-CB16-07CAF3F6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92" y="2202930"/>
            <a:ext cx="5528031" cy="367131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12B0EF0-CB9E-80EF-1F9C-BC878F6DC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081" y="2202929"/>
            <a:ext cx="5564527" cy="367131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E661AFA-DAB7-FFB8-26F8-CAF8D3E3FE10}"/>
              </a:ext>
            </a:extLst>
          </p:cNvPr>
          <p:cNvSpPr txBox="1"/>
          <p:nvPr/>
        </p:nvSpPr>
        <p:spPr>
          <a:xfrm>
            <a:off x="6398792" y="5927137"/>
            <a:ext cx="4719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멀티플레이 캐릭터 설정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356818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다마스크</Template>
  <TotalTime>681</TotalTime>
  <Words>847</Words>
  <Application>Microsoft Office PowerPoint</Application>
  <PresentationFormat>와이드스크린</PresentationFormat>
  <Paragraphs>139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Apple SD Gothic Neo</vt:lpstr>
      <vt:lpstr>-apple-system</vt:lpstr>
      <vt:lpstr>gg sans</vt:lpstr>
      <vt:lpstr>맑은 고딕</vt:lpstr>
      <vt:lpstr>Arial</vt:lpstr>
      <vt:lpstr>Bookman Old Style</vt:lpstr>
      <vt:lpstr>Rockwell</vt:lpstr>
      <vt:lpstr>Damask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저희의 게임은?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(게임 이름)</dc:title>
  <dc:creator>성현석(2017114025)</dc:creator>
  <cp:lastModifiedBy>승완 조</cp:lastModifiedBy>
  <cp:revision>33</cp:revision>
  <dcterms:created xsi:type="dcterms:W3CDTF">2023-11-04T19:16:26Z</dcterms:created>
  <dcterms:modified xsi:type="dcterms:W3CDTF">2023-11-13T05:43:34Z</dcterms:modified>
</cp:coreProperties>
</file>

<file path=docProps/thumbnail.jpeg>
</file>